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sap Medium" panose="020B0604020202020204" charset="0"/>
      <p:regular r:id="rId19"/>
    </p:embeddedFont>
    <p:embeddedFont>
      <p:font typeface="Roboto" panose="02000000000000000000" pitchFamily="2" charset="0"/>
      <p:regular r:id="rId20"/>
    </p:embeddedFont>
    <p:embeddedFont>
      <p:font typeface="Roboto Bold" panose="020B0604020202020204" charset="0"/>
      <p:regular r:id="rId21"/>
    </p:embeddedFont>
    <p:embeddedFont>
      <p:font typeface="Saira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6735" y="-4006735"/>
            <a:ext cx="10274531" cy="18288000"/>
          </a:xfrm>
          <a:custGeom>
            <a:avLst/>
            <a:gdLst/>
            <a:ahLst/>
            <a:cxnLst/>
            <a:rect l="l" t="t" r="r" b="b"/>
            <a:pathLst>
              <a:path w="10274531" h="18288000">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486025" y="1939163"/>
            <a:ext cx="13363575" cy="7477125"/>
            <a:chOff x="0" y="0"/>
            <a:chExt cx="3420621" cy="1913890"/>
          </a:xfrm>
        </p:grpSpPr>
        <p:sp>
          <p:nvSpPr>
            <p:cNvPr id="4" name="Freeform 4"/>
            <p:cNvSpPr/>
            <p:nvPr/>
          </p:nvSpPr>
          <p:spPr>
            <a:xfrm>
              <a:off x="0" y="0"/>
              <a:ext cx="3420621" cy="1913890"/>
            </a:xfrm>
            <a:custGeom>
              <a:avLst/>
              <a:gdLst/>
              <a:ahLst/>
              <a:cxnLst/>
              <a:rect l="l" t="t" r="r" b="b"/>
              <a:pathLst>
                <a:path w="3420621" h="1913890">
                  <a:moveTo>
                    <a:pt x="0" y="0"/>
                  </a:moveTo>
                  <a:lnTo>
                    <a:pt x="3420621" y="0"/>
                  </a:lnTo>
                  <a:lnTo>
                    <a:pt x="3420621" y="1913890"/>
                  </a:lnTo>
                  <a:lnTo>
                    <a:pt x="0" y="1913890"/>
                  </a:lnTo>
                  <a:close/>
                </a:path>
              </a:pathLst>
            </a:custGeom>
            <a:solidFill>
              <a:srgbClr val="FFFFFF"/>
            </a:solidFill>
          </p:spPr>
          <p:txBody>
            <a:bodyPr/>
            <a:lstStyle/>
            <a:p>
              <a:endParaRPr lang="en-US"/>
            </a:p>
          </p:txBody>
        </p:sp>
      </p:grpSp>
      <p:sp>
        <p:nvSpPr>
          <p:cNvPr id="5" name="Freeform 5"/>
          <p:cNvSpPr/>
          <p:nvPr/>
        </p:nvSpPr>
        <p:spPr>
          <a:xfrm>
            <a:off x="2308025" y="656615"/>
            <a:ext cx="13671950" cy="8973771"/>
          </a:xfrm>
          <a:custGeom>
            <a:avLst/>
            <a:gdLst/>
            <a:ahLst/>
            <a:cxnLst/>
            <a:rect l="l" t="t" r="r" b="b"/>
            <a:pathLst>
              <a:path w="13671950" h="8973771">
                <a:moveTo>
                  <a:pt x="0" y="0"/>
                </a:moveTo>
                <a:lnTo>
                  <a:pt x="13671950" y="0"/>
                </a:lnTo>
                <a:lnTo>
                  <a:pt x="13671950" y="8973770"/>
                </a:lnTo>
                <a:lnTo>
                  <a:pt x="0" y="8973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148198" y="3200400"/>
            <a:ext cx="1345552" cy="1054423"/>
          </a:xfrm>
          <a:custGeom>
            <a:avLst/>
            <a:gdLst/>
            <a:ahLst/>
            <a:cxnLst/>
            <a:rect l="l" t="t" r="r" b="b"/>
            <a:pathLst>
              <a:path w="1345552" h="1054423">
                <a:moveTo>
                  <a:pt x="0" y="0"/>
                </a:moveTo>
                <a:lnTo>
                  <a:pt x="1345551" y="0"/>
                </a:lnTo>
                <a:lnTo>
                  <a:pt x="1345551" y="1054423"/>
                </a:lnTo>
                <a:lnTo>
                  <a:pt x="0" y="10544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236163">
            <a:off x="1580301" y="5195494"/>
            <a:ext cx="1811447" cy="3343275"/>
          </a:xfrm>
          <a:custGeom>
            <a:avLst/>
            <a:gdLst/>
            <a:ahLst/>
            <a:cxnLst/>
            <a:rect l="l" t="t" r="r" b="b"/>
            <a:pathLst>
              <a:path w="1811447" h="3343275">
                <a:moveTo>
                  <a:pt x="0" y="0"/>
                </a:moveTo>
                <a:lnTo>
                  <a:pt x="1811448" y="0"/>
                </a:lnTo>
                <a:lnTo>
                  <a:pt x="1811448" y="3343275"/>
                </a:lnTo>
                <a:lnTo>
                  <a:pt x="0" y="33432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3506936" y="4391316"/>
            <a:ext cx="11274128" cy="1394903"/>
          </a:xfrm>
          <a:prstGeom prst="rect">
            <a:avLst/>
          </a:prstGeom>
        </p:spPr>
        <p:txBody>
          <a:bodyPr lIns="0" tIns="0" rIns="0" bIns="0" rtlCol="0" anchor="t">
            <a:spAutoFit/>
          </a:bodyPr>
          <a:lstStyle/>
          <a:p>
            <a:pPr algn="ctr">
              <a:lnSpc>
                <a:spcPts val="10736"/>
              </a:lnSpc>
            </a:pPr>
            <a:r>
              <a:rPr lang="en-US" sz="9849" b="1">
                <a:solidFill>
                  <a:srgbClr val="E5645E"/>
                </a:solidFill>
                <a:latin typeface="Saira Bold"/>
                <a:ea typeface="Saira Bold"/>
                <a:cs typeface="Saira Bold"/>
                <a:sym typeface="Saira Bold"/>
              </a:rPr>
              <a:t>Học máy</a:t>
            </a:r>
          </a:p>
        </p:txBody>
      </p:sp>
      <p:sp>
        <p:nvSpPr>
          <p:cNvPr id="9" name="TextBox 9"/>
          <p:cNvSpPr txBox="1"/>
          <p:nvPr/>
        </p:nvSpPr>
        <p:spPr>
          <a:xfrm>
            <a:off x="5915395" y="6162692"/>
            <a:ext cx="6268211" cy="632460"/>
          </a:xfrm>
          <a:prstGeom prst="rect">
            <a:avLst/>
          </a:prstGeom>
        </p:spPr>
        <p:txBody>
          <a:bodyPr lIns="0" tIns="0" rIns="0" bIns="0" rtlCol="0" anchor="t">
            <a:spAutoFit/>
          </a:bodyPr>
          <a:lstStyle/>
          <a:p>
            <a:pPr algn="ctr">
              <a:lnSpc>
                <a:spcPts val="5040"/>
              </a:lnSpc>
              <a:spcBef>
                <a:spcPct val="0"/>
              </a:spcBef>
            </a:pPr>
            <a:r>
              <a:rPr lang="en-US" sz="3600" b="1">
                <a:solidFill>
                  <a:srgbClr val="E5645E"/>
                </a:solidFill>
                <a:latin typeface="Asap Medium"/>
                <a:ea typeface="Asap Medium"/>
                <a:cs typeface="Asap Medium"/>
                <a:sym typeface="Asap Medium"/>
              </a:rPr>
              <a:t>Phí Vân Long - 21020563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3331" y="1292471"/>
            <a:ext cx="17581338" cy="5867772"/>
          </a:xfrm>
          <a:custGeom>
            <a:avLst/>
            <a:gdLst/>
            <a:ahLst/>
            <a:cxnLst/>
            <a:rect l="l" t="t" r="r" b="b"/>
            <a:pathLst>
              <a:path w="17581338" h="5867772">
                <a:moveTo>
                  <a:pt x="0" y="0"/>
                </a:moveTo>
                <a:lnTo>
                  <a:pt x="17581338" y="0"/>
                </a:lnTo>
                <a:lnTo>
                  <a:pt x="17581338" y="5867771"/>
                </a:lnTo>
                <a:lnTo>
                  <a:pt x="0" y="5867771"/>
                </a:lnTo>
                <a:lnTo>
                  <a:pt x="0" y="0"/>
                </a:lnTo>
                <a:close/>
              </a:path>
            </a:pathLst>
          </a:custGeom>
          <a:blipFill>
            <a:blip r:embed="rId2"/>
            <a:stretch>
              <a:fillRect/>
            </a:stretch>
          </a:blipFill>
          <a:ln w="38100" cap="sq">
            <a:solidFill>
              <a:srgbClr val="000000"/>
            </a:solidFill>
            <a:prstDash val="solid"/>
            <a:miter/>
          </a:ln>
        </p:spPr>
        <p:txBody>
          <a:bodyPr/>
          <a:lstStyle/>
          <a:p>
            <a:endParaRPr lang="en-US"/>
          </a:p>
        </p:txBody>
      </p:sp>
      <p:sp>
        <p:nvSpPr>
          <p:cNvPr id="3" name="TextBox 3"/>
          <p:cNvSpPr txBox="1"/>
          <p:nvPr/>
        </p:nvSpPr>
        <p:spPr>
          <a:xfrm>
            <a:off x="287750" y="48910"/>
            <a:ext cx="17646919" cy="3003928"/>
          </a:xfrm>
          <a:prstGeom prst="rect">
            <a:avLst/>
          </a:prstGeom>
        </p:spPr>
        <p:txBody>
          <a:bodyPr lIns="0" tIns="0" rIns="0" bIns="0" rtlCol="0" anchor="t">
            <a:spAutoFit/>
          </a:bodyPr>
          <a:lstStyle/>
          <a:p>
            <a:pPr algn="l">
              <a:lnSpc>
                <a:spcPts val="6719"/>
              </a:lnSpc>
            </a:pPr>
            <a:r>
              <a:rPr lang="en-US" sz="4800" b="1">
                <a:solidFill>
                  <a:srgbClr val="000000"/>
                </a:solidFill>
                <a:latin typeface="Roboto Bold"/>
                <a:ea typeface="Roboto Bold"/>
                <a:cs typeface="Roboto Bold"/>
                <a:sym typeface="Roboto Bold"/>
              </a:rPr>
              <a:t>Kết quả huấn luyện: Độ chính xác và độ nhạy</a:t>
            </a:r>
          </a:p>
          <a:p>
            <a:pPr algn="l">
              <a:lnSpc>
                <a:spcPts val="8638"/>
              </a:lnSpc>
            </a:pPr>
            <a:endParaRPr lang="en-US" sz="4800" b="1">
              <a:solidFill>
                <a:srgbClr val="000000"/>
              </a:solidFill>
              <a:latin typeface="Roboto Bold"/>
              <a:ea typeface="Roboto Bold"/>
              <a:cs typeface="Roboto Bold"/>
              <a:sym typeface="Roboto Bold"/>
            </a:endParaRPr>
          </a:p>
          <a:p>
            <a:pPr algn="l">
              <a:lnSpc>
                <a:spcPts val="8638"/>
              </a:lnSpc>
            </a:pPr>
            <a:endParaRPr lang="en-US" sz="4800" b="1">
              <a:solidFill>
                <a:srgbClr val="000000"/>
              </a:solidFill>
              <a:latin typeface="Roboto Bold"/>
              <a:ea typeface="Roboto Bold"/>
              <a:cs typeface="Roboto Bold"/>
              <a:sym typeface="Roboto Bold"/>
            </a:endParaRPr>
          </a:p>
        </p:txBody>
      </p:sp>
      <p:sp>
        <p:nvSpPr>
          <p:cNvPr id="4" name="TextBox 4"/>
          <p:cNvSpPr txBox="1"/>
          <p:nvPr/>
        </p:nvSpPr>
        <p:spPr>
          <a:xfrm>
            <a:off x="1083034" y="7512597"/>
            <a:ext cx="16121933" cy="29902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train/box_loss, train/seg_loss, train/cls_loss, train/dfl_loss: Giảm dần qua các epoch, cho thấy mô hình hội tụ </a:t>
            </a:r>
          </a:p>
          <a:p>
            <a:pPr marL="734059" lvl="1" indent="-367030" algn="l">
              <a:lnSpc>
                <a:spcPts val="4759"/>
              </a:lnSpc>
              <a:buFont typeface="Arial"/>
              <a:buChar char="•"/>
            </a:pPr>
            <a:r>
              <a:rPr lang="en-US" sz="3399">
                <a:solidFill>
                  <a:srgbClr val="000000"/>
                </a:solidFill>
                <a:latin typeface="Roboto"/>
                <a:ea typeface="Roboto"/>
                <a:cs typeface="Roboto"/>
                <a:sym typeface="Roboto"/>
              </a:rPr>
              <a:t>val/box_loss, val/seg_loss, val/cls_loss, val/dfl_loss: Dao động nhưng ổn định, với giá trị thấp, cho thấy mô hình tổng quát hóa tốt.</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3331" y="1292471"/>
            <a:ext cx="17581338" cy="5867772"/>
          </a:xfrm>
          <a:custGeom>
            <a:avLst/>
            <a:gdLst/>
            <a:ahLst/>
            <a:cxnLst/>
            <a:rect l="l" t="t" r="r" b="b"/>
            <a:pathLst>
              <a:path w="17581338" h="5867772">
                <a:moveTo>
                  <a:pt x="0" y="0"/>
                </a:moveTo>
                <a:lnTo>
                  <a:pt x="17581338" y="0"/>
                </a:lnTo>
                <a:lnTo>
                  <a:pt x="17581338" y="5867771"/>
                </a:lnTo>
                <a:lnTo>
                  <a:pt x="0" y="5867771"/>
                </a:lnTo>
                <a:lnTo>
                  <a:pt x="0" y="0"/>
                </a:lnTo>
                <a:close/>
              </a:path>
            </a:pathLst>
          </a:custGeom>
          <a:blipFill>
            <a:blip r:embed="rId2"/>
            <a:stretch>
              <a:fillRect/>
            </a:stretch>
          </a:blipFill>
          <a:ln w="38100" cap="sq">
            <a:solidFill>
              <a:srgbClr val="000000"/>
            </a:solidFill>
            <a:prstDash val="solid"/>
            <a:miter/>
          </a:ln>
        </p:spPr>
        <p:txBody>
          <a:bodyPr/>
          <a:lstStyle/>
          <a:p>
            <a:endParaRPr lang="en-US"/>
          </a:p>
        </p:txBody>
      </p:sp>
      <p:sp>
        <p:nvSpPr>
          <p:cNvPr id="3" name="TextBox 3"/>
          <p:cNvSpPr txBox="1"/>
          <p:nvPr/>
        </p:nvSpPr>
        <p:spPr>
          <a:xfrm>
            <a:off x="287750" y="48910"/>
            <a:ext cx="17272932" cy="2526030"/>
          </a:xfrm>
          <a:prstGeom prst="rect">
            <a:avLst/>
          </a:prstGeom>
        </p:spPr>
        <p:txBody>
          <a:bodyPr lIns="0" tIns="0" rIns="0" bIns="0" rtlCol="0" anchor="t">
            <a:spAutoFit/>
          </a:bodyPr>
          <a:lstStyle/>
          <a:p>
            <a:pPr algn="l">
              <a:lnSpc>
                <a:spcPts val="6719"/>
              </a:lnSpc>
            </a:pPr>
            <a:r>
              <a:rPr lang="en-US" sz="4800" b="1">
                <a:solidFill>
                  <a:srgbClr val="000000"/>
                </a:solidFill>
                <a:latin typeface="Roboto Bold"/>
                <a:ea typeface="Roboto Bold"/>
                <a:cs typeface="Roboto Bold"/>
                <a:sym typeface="Roboto Bold"/>
              </a:rPr>
              <a:t>Kết quả huấn luyện: mAP (Mean Average Precision)</a:t>
            </a:r>
          </a:p>
          <a:p>
            <a:pPr algn="l">
              <a:lnSpc>
                <a:spcPts val="6719"/>
              </a:lnSpc>
            </a:pPr>
            <a:endParaRPr lang="en-US" sz="4800" b="1">
              <a:solidFill>
                <a:srgbClr val="000000"/>
              </a:solidFill>
              <a:latin typeface="Roboto Bold"/>
              <a:ea typeface="Roboto Bold"/>
              <a:cs typeface="Roboto Bold"/>
              <a:sym typeface="Roboto Bold"/>
            </a:endParaRPr>
          </a:p>
          <a:p>
            <a:pPr algn="l">
              <a:lnSpc>
                <a:spcPts val="6719"/>
              </a:lnSpc>
            </a:pPr>
            <a:endParaRPr lang="en-US" sz="4800" b="1">
              <a:solidFill>
                <a:srgbClr val="000000"/>
              </a:solidFill>
              <a:latin typeface="Roboto Bold"/>
              <a:ea typeface="Roboto Bold"/>
              <a:cs typeface="Roboto Bold"/>
              <a:sym typeface="Roboto Bold"/>
            </a:endParaRPr>
          </a:p>
        </p:txBody>
      </p:sp>
      <p:sp>
        <p:nvSpPr>
          <p:cNvPr id="4" name="TextBox 4"/>
          <p:cNvSpPr txBox="1"/>
          <p:nvPr/>
        </p:nvSpPr>
        <p:spPr>
          <a:xfrm>
            <a:off x="531513" y="7509280"/>
            <a:ext cx="17224974" cy="29902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metrics/mAP50(B) đạt khoảng 0.7-0.75, metrics/mAP50-95(B) quanh 0.55-0.60, phản ánh khả năng phát hiện và phân đoạn chính xác ở ngưỡng IoU 0.5 và trung bình IoU 0.5-0.95. metrics/mAP50-95(M) dao động quanh 0.50-0.55, cho thấy hiệu suất ổn định nhưng có thể cải thiện.</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04811" y="1614712"/>
            <a:ext cx="7245744" cy="7201155"/>
          </a:xfrm>
          <a:custGeom>
            <a:avLst/>
            <a:gdLst/>
            <a:ahLst/>
            <a:cxnLst/>
            <a:rect l="l" t="t" r="r" b="b"/>
            <a:pathLst>
              <a:path w="7245744" h="7201155">
                <a:moveTo>
                  <a:pt x="0" y="0"/>
                </a:moveTo>
                <a:lnTo>
                  <a:pt x="7245744" y="0"/>
                </a:lnTo>
                <a:lnTo>
                  <a:pt x="7245744" y="7201155"/>
                </a:lnTo>
                <a:lnTo>
                  <a:pt x="0" y="720115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87750" y="10810"/>
            <a:ext cx="14731142" cy="1236345"/>
          </a:xfrm>
          <a:prstGeom prst="rect">
            <a:avLst/>
          </a:prstGeom>
        </p:spPr>
        <p:txBody>
          <a:bodyPr lIns="0" tIns="0" rIns="0" bIns="0" rtlCol="0" anchor="t">
            <a:spAutoFit/>
          </a:bodyPr>
          <a:lstStyle/>
          <a:p>
            <a:pPr algn="l">
              <a:lnSpc>
                <a:spcPts val="10080"/>
              </a:lnSpc>
            </a:pPr>
            <a:r>
              <a:rPr lang="en-US" sz="7200" b="1">
                <a:solidFill>
                  <a:srgbClr val="000000"/>
                </a:solidFill>
                <a:latin typeface="Roboto Bold"/>
                <a:ea typeface="Roboto Bold"/>
                <a:cs typeface="Roboto Bold"/>
                <a:sym typeface="Roboto Bold"/>
              </a:rPr>
              <a:t>Bài 2: Phân loại bệnh trên lá lúa</a:t>
            </a:r>
          </a:p>
        </p:txBody>
      </p:sp>
      <p:sp>
        <p:nvSpPr>
          <p:cNvPr id="4" name="TextBox 4"/>
          <p:cNvSpPr txBox="1"/>
          <p:nvPr/>
        </p:nvSpPr>
        <p:spPr>
          <a:xfrm>
            <a:off x="0" y="1538512"/>
            <a:ext cx="10247041" cy="83908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Bộ dữ liệu được sử dụng trong nghiên cứu này là tập hợp các hình ảnh lá lúa bị ảnh hưởng bởi bốn loại bệnh: Bacterialblight, Blast, Brownspot, và Tungro</a:t>
            </a:r>
          </a:p>
          <a:p>
            <a:pPr marL="734059" lvl="1" indent="-367030" algn="l">
              <a:lnSpc>
                <a:spcPts val="4759"/>
              </a:lnSpc>
              <a:buFont typeface="Arial"/>
              <a:buChar char="•"/>
            </a:pPr>
            <a:r>
              <a:rPr lang="en-US" sz="3399">
                <a:solidFill>
                  <a:srgbClr val="000000"/>
                </a:solidFill>
                <a:latin typeface="Roboto"/>
                <a:ea typeface="Roboto"/>
                <a:cs typeface="Roboto"/>
                <a:sym typeface="Roboto"/>
              </a:rPr>
              <a:t>Nguồn dữ liệu: Kaggle – Rice Leaf Disease Images, gồm 5932 ảnh (RGB)</a:t>
            </a:r>
          </a:p>
          <a:p>
            <a:pPr marL="1468119" lvl="2" indent="-489373" algn="l">
              <a:lnSpc>
                <a:spcPts val="4759"/>
              </a:lnSpc>
              <a:buFont typeface="Arial"/>
              <a:buChar char="⚬"/>
            </a:pPr>
            <a:r>
              <a:rPr lang="en-US" sz="3399">
                <a:solidFill>
                  <a:srgbClr val="000000"/>
                </a:solidFill>
                <a:latin typeface="Roboto"/>
                <a:ea typeface="Roboto"/>
                <a:cs typeface="Roboto"/>
                <a:sym typeface="Roboto"/>
              </a:rPr>
              <a:t>Bacterialblight: 1584 ảnh</a:t>
            </a:r>
          </a:p>
          <a:p>
            <a:pPr marL="1468119" lvl="2" indent="-489373" algn="l">
              <a:lnSpc>
                <a:spcPts val="4759"/>
              </a:lnSpc>
              <a:buFont typeface="Arial"/>
              <a:buChar char="⚬"/>
            </a:pPr>
            <a:r>
              <a:rPr lang="en-US" sz="3399">
                <a:solidFill>
                  <a:srgbClr val="000000"/>
                </a:solidFill>
                <a:latin typeface="Roboto"/>
                <a:ea typeface="Roboto"/>
                <a:cs typeface="Roboto"/>
                <a:sym typeface="Roboto"/>
              </a:rPr>
              <a:t>Blast: 1440 ảnh</a:t>
            </a:r>
          </a:p>
          <a:p>
            <a:pPr marL="1468119" lvl="2" indent="-489373" algn="l">
              <a:lnSpc>
                <a:spcPts val="4759"/>
              </a:lnSpc>
              <a:buFont typeface="Arial"/>
              <a:buChar char="⚬"/>
            </a:pPr>
            <a:r>
              <a:rPr lang="en-US" sz="3399">
                <a:solidFill>
                  <a:srgbClr val="000000"/>
                </a:solidFill>
                <a:latin typeface="Roboto"/>
                <a:ea typeface="Roboto"/>
                <a:cs typeface="Roboto"/>
                <a:sym typeface="Roboto"/>
              </a:rPr>
              <a:t>Brownspot: 1600 ảnh</a:t>
            </a:r>
          </a:p>
          <a:p>
            <a:pPr marL="1468119" lvl="2" indent="-489373" algn="l">
              <a:lnSpc>
                <a:spcPts val="4759"/>
              </a:lnSpc>
              <a:buFont typeface="Arial"/>
              <a:buChar char="⚬"/>
            </a:pPr>
            <a:r>
              <a:rPr lang="en-US" sz="3399">
                <a:solidFill>
                  <a:srgbClr val="000000"/>
                </a:solidFill>
                <a:latin typeface="Roboto"/>
                <a:ea typeface="Roboto"/>
                <a:cs typeface="Roboto"/>
                <a:sym typeface="Roboto"/>
              </a:rPr>
              <a:t>Tungro: 1308 ảnh</a:t>
            </a:r>
          </a:p>
          <a:p>
            <a:pPr marL="734059" lvl="1" indent="-367030" algn="l">
              <a:lnSpc>
                <a:spcPts val="4759"/>
              </a:lnSpc>
              <a:buFont typeface="Arial"/>
              <a:buChar char="•"/>
            </a:pPr>
            <a:r>
              <a:rPr lang="en-US" sz="3399">
                <a:solidFill>
                  <a:srgbClr val="000000"/>
                </a:solidFill>
                <a:latin typeface="Roboto"/>
                <a:ea typeface="Roboto"/>
                <a:cs typeface="Roboto"/>
                <a:sym typeface="Roboto"/>
              </a:rPr>
              <a:t>Dữ liệu được tăng cường (data augmentation) bằng cách xoay, dịch chuyển, và lật ngang để tăng tính tổng quát hóa.</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7750" y="10810"/>
            <a:ext cx="14731142" cy="1236345"/>
          </a:xfrm>
          <a:prstGeom prst="rect">
            <a:avLst/>
          </a:prstGeom>
        </p:spPr>
        <p:txBody>
          <a:bodyPr lIns="0" tIns="0" rIns="0" bIns="0" rtlCol="0" anchor="t">
            <a:spAutoFit/>
          </a:bodyPr>
          <a:lstStyle/>
          <a:p>
            <a:pPr algn="l">
              <a:lnSpc>
                <a:spcPts val="10080"/>
              </a:lnSpc>
            </a:pPr>
            <a:r>
              <a:rPr lang="en-US" sz="7200" b="1">
                <a:solidFill>
                  <a:srgbClr val="000000"/>
                </a:solidFill>
                <a:latin typeface="Roboto Bold"/>
                <a:ea typeface="Roboto Bold"/>
                <a:cs typeface="Roboto Bold"/>
                <a:sym typeface="Roboto Bold"/>
              </a:rPr>
              <a:t>Xử lý dữ liệu và mô hình</a:t>
            </a:r>
          </a:p>
        </p:txBody>
      </p:sp>
      <p:sp>
        <p:nvSpPr>
          <p:cNvPr id="3" name="TextBox 3"/>
          <p:cNvSpPr txBox="1"/>
          <p:nvPr/>
        </p:nvSpPr>
        <p:spPr>
          <a:xfrm>
            <a:off x="287750" y="2110105"/>
            <a:ext cx="17459993" cy="77908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Chuẩn hóa giá trị pixel về khoảng [0,1] bằng cách chia cho 255.</a:t>
            </a:r>
          </a:p>
          <a:p>
            <a:pPr marL="734059" lvl="1" indent="-367030" algn="l">
              <a:lnSpc>
                <a:spcPts val="4759"/>
              </a:lnSpc>
              <a:buFont typeface="Arial"/>
              <a:buChar char="•"/>
            </a:pPr>
            <a:r>
              <a:rPr lang="en-US" sz="3399">
                <a:solidFill>
                  <a:srgbClr val="000000"/>
                </a:solidFill>
                <a:latin typeface="Roboto"/>
                <a:ea typeface="Roboto"/>
                <a:cs typeface="Roboto"/>
                <a:sym typeface="Roboto"/>
              </a:rPr>
              <a:t>Tăng cường dữ liệu (data augmentation) với các phép biến đổi như xoay (rotation_range=20), dịch chuyển (width_shift, height_shift=0.2), và lật ngang (horizontal_flip=True).</a:t>
            </a:r>
          </a:p>
          <a:p>
            <a:pPr marL="734059" lvl="1" indent="-367030" algn="l">
              <a:lnSpc>
                <a:spcPts val="4759"/>
              </a:lnSpc>
              <a:buFont typeface="Arial"/>
              <a:buChar char="•"/>
            </a:pPr>
            <a:r>
              <a:rPr lang="en-US" sz="3399">
                <a:solidFill>
                  <a:srgbClr val="000000"/>
                </a:solidFill>
                <a:latin typeface="Roboto"/>
                <a:ea typeface="Roboto"/>
                <a:cs typeface="Roboto"/>
                <a:sym typeface="Roboto"/>
              </a:rPr>
              <a:t>Kích thước ảnh được cố định ở 224x224 pixel để phù hợp với đầu vào của các mô hình.</a:t>
            </a:r>
          </a:p>
          <a:p>
            <a:pPr marL="734059" lvl="1" indent="-367030" algn="l">
              <a:lnSpc>
                <a:spcPts val="4759"/>
              </a:lnSpc>
              <a:buFont typeface="Arial"/>
              <a:buChar char="•"/>
            </a:pPr>
            <a:r>
              <a:rPr lang="en-US" sz="3399">
                <a:solidFill>
                  <a:srgbClr val="000000"/>
                </a:solidFill>
                <a:latin typeface="Roboto"/>
                <a:ea typeface="Roboto"/>
                <a:cs typeface="Roboto"/>
                <a:sym typeface="Roboto"/>
              </a:rPr>
              <a:t>Sử dụng các mô hình: MobileNetV2, EfficientNetB0, ResNet50</a:t>
            </a:r>
          </a:p>
          <a:p>
            <a:pPr marL="1468119" lvl="2" indent="-489373" algn="l">
              <a:lnSpc>
                <a:spcPts val="4759"/>
              </a:lnSpc>
              <a:buFont typeface="Arial"/>
              <a:buChar char="⚬"/>
            </a:pPr>
            <a:r>
              <a:rPr lang="en-US" sz="3399">
                <a:solidFill>
                  <a:srgbClr val="000000"/>
                </a:solidFill>
                <a:latin typeface="Roboto"/>
                <a:ea typeface="Roboto"/>
                <a:cs typeface="Roboto"/>
                <a:sym typeface="Roboto"/>
              </a:rPr>
              <a:t>Base model: Sử dụng các tầng tiền huấn luyện, được đóng băng (trainable = False) để tận dụng kiến thức từ ImageNet</a:t>
            </a:r>
          </a:p>
          <a:p>
            <a:pPr marL="1468119" lvl="2" indent="-489373" algn="l">
              <a:lnSpc>
                <a:spcPts val="4759"/>
              </a:lnSpc>
              <a:buFont typeface="Arial"/>
              <a:buChar char="⚬"/>
            </a:pPr>
            <a:r>
              <a:rPr lang="en-US" sz="3399">
                <a:solidFill>
                  <a:srgbClr val="000000"/>
                </a:solidFill>
                <a:latin typeface="Roboto"/>
                <a:ea typeface="Roboto"/>
                <a:cs typeface="Roboto"/>
                <a:sym typeface="Roboto"/>
              </a:rPr>
              <a:t>Các lớp bổ sung: Thêm GlobalAveragePooling2D, Dense(128, activation='relu'), Dropout(0.5), và Dense(num_classes, activation='softmax') để phân loại.</a:t>
            </a:r>
          </a:p>
          <a:p>
            <a:pPr marL="1468119" lvl="2" indent="-489373" algn="l">
              <a:lnSpc>
                <a:spcPts val="4759"/>
              </a:lnSpc>
              <a:buFont typeface="Arial"/>
              <a:buChar char="⚬"/>
            </a:pPr>
            <a:r>
              <a:rPr lang="en-US" sz="3399">
                <a:solidFill>
                  <a:srgbClr val="000000"/>
                </a:solidFill>
                <a:latin typeface="Roboto"/>
                <a:ea typeface="Roboto"/>
                <a:cs typeface="Roboto"/>
                <a:sym typeface="Roboto"/>
              </a:rPr>
              <a:t>Cấu hình huấn luyện: Sử dụng optimizer Adam, loss function categorical_crossentropy, batch size 32, và huấn luyện trong 20 epochs </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750" y="1653634"/>
            <a:ext cx="6686049" cy="5016793"/>
          </a:xfrm>
          <a:custGeom>
            <a:avLst/>
            <a:gdLst/>
            <a:ahLst/>
            <a:cxnLst/>
            <a:rect l="l" t="t" r="r" b="b"/>
            <a:pathLst>
              <a:path w="6686049" h="5016793">
                <a:moveTo>
                  <a:pt x="0" y="0"/>
                </a:moveTo>
                <a:lnTo>
                  <a:pt x="6686049" y="0"/>
                </a:lnTo>
                <a:lnTo>
                  <a:pt x="6686049" y="5016793"/>
                </a:lnTo>
                <a:lnTo>
                  <a:pt x="0" y="5016793"/>
                </a:lnTo>
                <a:lnTo>
                  <a:pt x="0" y="0"/>
                </a:lnTo>
                <a:close/>
              </a:path>
            </a:pathLst>
          </a:custGeom>
          <a:blipFill>
            <a:blip r:embed="rId2"/>
            <a:stretch>
              <a:fillRect/>
            </a:stretch>
          </a:blipFill>
          <a:ln w="38100" cap="sq">
            <a:solidFill>
              <a:srgbClr val="000000"/>
            </a:solidFill>
            <a:prstDash val="solid"/>
            <a:miter/>
          </a:ln>
        </p:spPr>
        <p:txBody>
          <a:bodyPr/>
          <a:lstStyle/>
          <a:p>
            <a:endParaRPr lang="en-US"/>
          </a:p>
        </p:txBody>
      </p:sp>
      <p:sp>
        <p:nvSpPr>
          <p:cNvPr id="3" name="Freeform 3"/>
          <p:cNvSpPr/>
          <p:nvPr/>
        </p:nvSpPr>
        <p:spPr>
          <a:xfrm>
            <a:off x="7251350" y="3073942"/>
            <a:ext cx="11023708" cy="3596485"/>
          </a:xfrm>
          <a:custGeom>
            <a:avLst/>
            <a:gdLst/>
            <a:ahLst/>
            <a:cxnLst/>
            <a:rect l="l" t="t" r="r" b="b"/>
            <a:pathLst>
              <a:path w="11023708" h="3596485">
                <a:moveTo>
                  <a:pt x="0" y="0"/>
                </a:moveTo>
                <a:lnTo>
                  <a:pt x="11023708" y="0"/>
                </a:lnTo>
                <a:lnTo>
                  <a:pt x="11023708" y="3596485"/>
                </a:lnTo>
                <a:lnTo>
                  <a:pt x="0" y="359648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87750" y="20335"/>
            <a:ext cx="17543260" cy="2237740"/>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Kết quả mô hình MobileNetV2:</a:t>
            </a:r>
          </a:p>
          <a:p>
            <a:pPr algn="l">
              <a:lnSpc>
                <a:spcPts val="8959"/>
              </a:lnSpc>
            </a:pPr>
            <a:endParaRPr lang="en-US" sz="6399" b="1">
              <a:solidFill>
                <a:srgbClr val="000000"/>
              </a:solidFill>
              <a:latin typeface="Roboto Bold"/>
              <a:ea typeface="Roboto Bold"/>
              <a:cs typeface="Roboto Bold"/>
              <a:sym typeface="Roboto Bold"/>
            </a:endParaRPr>
          </a:p>
        </p:txBody>
      </p:sp>
      <p:sp>
        <p:nvSpPr>
          <p:cNvPr id="5" name="TextBox 5"/>
          <p:cNvSpPr txBox="1"/>
          <p:nvPr/>
        </p:nvSpPr>
        <p:spPr>
          <a:xfrm>
            <a:off x="1137367" y="7296785"/>
            <a:ext cx="16121933" cy="29902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Confusion Matrix: Gần như hoàn hảo (316/316 Bacterialblight, 281/288 Blast, 320/320 Brownspot, 261/261 Tungro), với nhầm lẫn nhỏ.</a:t>
            </a:r>
          </a:p>
          <a:p>
            <a:pPr marL="734059" lvl="1" indent="-367030" algn="l">
              <a:lnSpc>
                <a:spcPts val="4759"/>
              </a:lnSpc>
              <a:buFont typeface="Arial"/>
              <a:buChar char="•"/>
            </a:pPr>
            <a:r>
              <a:rPr lang="en-US" sz="3399">
                <a:solidFill>
                  <a:srgbClr val="000000"/>
                </a:solidFill>
                <a:latin typeface="Roboto"/>
                <a:ea typeface="Roboto"/>
                <a:cs typeface="Roboto"/>
                <a:sym typeface="Roboto"/>
              </a:rPr>
              <a:t>Accuracy đạt 0.95-1.0 sau 20 epochs, độ chính xác cao, Loss giảm xuống ~0.1, mô hình ít lỗi </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9988" y="2034416"/>
            <a:ext cx="6563961" cy="4754076"/>
          </a:xfrm>
          <a:custGeom>
            <a:avLst/>
            <a:gdLst/>
            <a:ahLst/>
            <a:cxnLst/>
            <a:rect l="l" t="t" r="r" b="b"/>
            <a:pathLst>
              <a:path w="6563961" h="4754076">
                <a:moveTo>
                  <a:pt x="0" y="0"/>
                </a:moveTo>
                <a:lnTo>
                  <a:pt x="6563961" y="0"/>
                </a:lnTo>
                <a:lnTo>
                  <a:pt x="6563961" y="4754076"/>
                </a:lnTo>
                <a:lnTo>
                  <a:pt x="0" y="4754076"/>
                </a:lnTo>
                <a:lnTo>
                  <a:pt x="0" y="0"/>
                </a:lnTo>
                <a:close/>
              </a:path>
            </a:pathLst>
          </a:custGeom>
          <a:blipFill>
            <a:blip r:embed="rId2"/>
            <a:stretch>
              <a:fillRect l="-4452" r="-5194"/>
            </a:stretch>
          </a:blipFill>
          <a:ln w="38100" cap="sq">
            <a:solidFill>
              <a:srgbClr val="000000"/>
            </a:solidFill>
            <a:prstDash val="solid"/>
            <a:miter/>
          </a:ln>
        </p:spPr>
        <p:txBody>
          <a:bodyPr/>
          <a:lstStyle/>
          <a:p>
            <a:endParaRPr lang="en-US"/>
          </a:p>
        </p:txBody>
      </p:sp>
      <p:sp>
        <p:nvSpPr>
          <p:cNvPr id="3" name="Freeform 3"/>
          <p:cNvSpPr/>
          <p:nvPr/>
        </p:nvSpPr>
        <p:spPr>
          <a:xfrm>
            <a:off x="7467192" y="3251839"/>
            <a:ext cx="10363818" cy="3536653"/>
          </a:xfrm>
          <a:custGeom>
            <a:avLst/>
            <a:gdLst/>
            <a:ahLst/>
            <a:cxnLst/>
            <a:rect l="l" t="t" r="r" b="b"/>
            <a:pathLst>
              <a:path w="10363818" h="3536653">
                <a:moveTo>
                  <a:pt x="0" y="0"/>
                </a:moveTo>
                <a:lnTo>
                  <a:pt x="10363818" y="0"/>
                </a:lnTo>
                <a:lnTo>
                  <a:pt x="10363818" y="3536653"/>
                </a:lnTo>
                <a:lnTo>
                  <a:pt x="0" y="3536653"/>
                </a:lnTo>
                <a:lnTo>
                  <a:pt x="0" y="0"/>
                </a:lnTo>
                <a:close/>
              </a:path>
            </a:pathLst>
          </a:custGeom>
          <a:blipFill>
            <a:blip r:embed="rId3"/>
            <a:stretch>
              <a:fillRect/>
            </a:stretch>
          </a:blipFill>
          <a:ln w="38100" cap="sq">
            <a:solidFill>
              <a:srgbClr val="000000"/>
            </a:solidFill>
            <a:prstDash val="solid"/>
            <a:miter/>
          </a:ln>
        </p:spPr>
        <p:txBody>
          <a:bodyPr/>
          <a:lstStyle/>
          <a:p>
            <a:endParaRPr lang="en-US"/>
          </a:p>
        </p:txBody>
      </p:sp>
      <p:sp>
        <p:nvSpPr>
          <p:cNvPr id="4" name="TextBox 4"/>
          <p:cNvSpPr txBox="1"/>
          <p:nvPr/>
        </p:nvSpPr>
        <p:spPr>
          <a:xfrm>
            <a:off x="1137367" y="7296785"/>
            <a:ext cx="16121933" cy="29902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Confusion Matrix: Hoàn hảo (316/316, 288/288, 320/320, 261/261), nhưng không khớp với accuracy/loss, có thể do lỗi huấn luyện.</a:t>
            </a:r>
          </a:p>
          <a:p>
            <a:pPr marL="734059" lvl="1" indent="-367030" algn="l">
              <a:lnSpc>
                <a:spcPts val="4759"/>
              </a:lnSpc>
              <a:buFont typeface="Arial"/>
              <a:buChar char="•"/>
            </a:pPr>
            <a:r>
              <a:rPr lang="en-US" sz="3399">
                <a:solidFill>
                  <a:srgbClr val="000000"/>
                </a:solidFill>
                <a:latin typeface="Roboto"/>
                <a:ea typeface="Roboto"/>
                <a:cs typeface="Roboto"/>
                <a:sym typeface="Roboto"/>
              </a:rPr>
              <a:t>Accuracy: ~0.27 sau 20 epochs, độ chính xác rất thấp, bất thường</a:t>
            </a:r>
          </a:p>
          <a:p>
            <a:pPr marL="734059" lvl="1" indent="-367030" algn="l">
              <a:lnSpc>
                <a:spcPts val="4759"/>
              </a:lnSpc>
              <a:buFont typeface="Arial"/>
              <a:buChar char="•"/>
            </a:pPr>
            <a:r>
              <a:rPr lang="en-US" sz="3399">
                <a:solidFill>
                  <a:srgbClr val="000000"/>
                </a:solidFill>
                <a:latin typeface="Roboto"/>
                <a:ea typeface="Roboto"/>
                <a:cs typeface="Roboto"/>
                <a:sym typeface="Roboto"/>
              </a:rPr>
              <a:t>Loss: ~1.38, giảm chậm.</a:t>
            </a:r>
          </a:p>
          <a:p>
            <a:pPr algn="ctr">
              <a:lnSpc>
                <a:spcPts val="4759"/>
              </a:lnSpc>
            </a:pPr>
            <a:endParaRPr lang="en-US" sz="3399">
              <a:solidFill>
                <a:srgbClr val="000000"/>
              </a:solidFill>
              <a:latin typeface="Roboto"/>
              <a:ea typeface="Roboto"/>
              <a:cs typeface="Roboto"/>
              <a:sym typeface="Roboto"/>
            </a:endParaRPr>
          </a:p>
        </p:txBody>
      </p:sp>
      <p:sp>
        <p:nvSpPr>
          <p:cNvPr id="5" name="TextBox 5"/>
          <p:cNvSpPr txBox="1"/>
          <p:nvPr/>
        </p:nvSpPr>
        <p:spPr>
          <a:xfrm>
            <a:off x="287750" y="20335"/>
            <a:ext cx="17543260" cy="2237740"/>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Kết quả mô hình EfficientNetB0:</a:t>
            </a:r>
          </a:p>
          <a:p>
            <a:pPr algn="l">
              <a:lnSpc>
                <a:spcPts val="8959"/>
              </a:lnSpc>
            </a:pPr>
            <a:endParaRPr lang="en-US" sz="6399" b="1">
              <a:solidFill>
                <a:srgbClr val="000000"/>
              </a:solidFill>
              <a:latin typeface="Roboto Bold"/>
              <a:ea typeface="Roboto Bold"/>
              <a:cs typeface="Roboto Bold"/>
              <a:sym typeface="Roboto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9988" y="2212086"/>
            <a:ext cx="6244092" cy="4649647"/>
          </a:xfrm>
          <a:custGeom>
            <a:avLst/>
            <a:gdLst/>
            <a:ahLst/>
            <a:cxnLst/>
            <a:rect l="l" t="t" r="r" b="b"/>
            <a:pathLst>
              <a:path w="6244092" h="4649647">
                <a:moveTo>
                  <a:pt x="0" y="0"/>
                </a:moveTo>
                <a:lnTo>
                  <a:pt x="6244092" y="0"/>
                </a:lnTo>
                <a:lnTo>
                  <a:pt x="6244092" y="4649648"/>
                </a:lnTo>
                <a:lnTo>
                  <a:pt x="0" y="4649648"/>
                </a:lnTo>
                <a:lnTo>
                  <a:pt x="0" y="0"/>
                </a:lnTo>
                <a:close/>
              </a:path>
            </a:pathLst>
          </a:custGeom>
          <a:blipFill>
            <a:blip r:embed="rId2"/>
            <a:stretch>
              <a:fillRect l="-4134" r="-7951"/>
            </a:stretch>
          </a:blipFill>
          <a:ln w="38100" cap="sq">
            <a:solidFill>
              <a:srgbClr val="000000"/>
            </a:solidFill>
            <a:prstDash val="solid"/>
            <a:miter/>
          </a:ln>
        </p:spPr>
        <p:txBody>
          <a:bodyPr/>
          <a:lstStyle/>
          <a:p>
            <a:endParaRPr lang="en-US"/>
          </a:p>
        </p:txBody>
      </p:sp>
      <p:sp>
        <p:nvSpPr>
          <p:cNvPr id="3" name="Freeform 3"/>
          <p:cNvSpPr/>
          <p:nvPr/>
        </p:nvSpPr>
        <p:spPr>
          <a:xfrm>
            <a:off x="7151982" y="3330030"/>
            <a:ext cx="10825147" cy="3531704"/>
          </a:xfrm>
          <a:custGeom>
            <a:avLst/>
            <a:gdLst/>
            <a:ahLst/>
            <a:cxnLst/>
            <a:rect l="l" t="t" r="r" b="b"/>
            <a:pathLst>
              <a:path w="10825147" h="3531704">
                <a:moveTo>
                  <a:pt x="0" y="0"/>
                </a:moveTo>
                <a:lnTo>
                  <a:pt x="10825147" y="0"/>
                </a:lnTo>
                <a:lnTo>
                  <a:pt x="10825147" y="3531704"/>
                </a:lnTo>
                <a:lnTo>
                  <a:pt x="0" y="3531704"/>
                </a:lnTo>
                <a:lnTo>
                  <a:pt x="0" y="0"/>
                </a:lnTo>
                <a:close/>
              </a:path>
            </a:pathLst>
          </a:custGeom>
          <a:blipFill>
            <a:blip r:embed="rId3"/>
            <a:stretch>
              <a:fillRect/>
            </a:stretch>
          </a:blipFill>
          <a:ln w="38100" cap="sq">
            <a:solidFill>
              <a:srgbClr val="000000"/>
            </a:solidFill>
            <a:prstDash val="solid"/>
            <a:miter/>
          </a:ln>
        </p:spPr>
        <p:txBody>
          <a:bodyPr/>
          <a:lstStyle/>
          <a:p>
            <a:endParaRPr lang="en-US"/>
          </a:p>
        </p:txBody>
      </p:sp>
      <p:sp>
        <p:nvSpPr>
          <p:cNvPr id="4" name="TextBox 4"/>
          <p:cNvSpPr txBox="1"/>
          <p:nvPr/>
        </p:nvSpPr>
        <p:spPr>
          <a:xfrm>
            <a:off x="287750" y="20335"/>
            <a:ext cx="17543260" cy="2237740"/>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Kết quả mô hình ResNet50:</a:t>
            </a:r>
          </a:p>
          <a:p>
            <a:pPr algn="l">
              <a:lnSpc>
                <a:spcPts val="8959"/>
              </a:lnSpc>
            </a:pPr>
            <a:endParaRPr lang="en-US" sz="6399" b="1">
              <a:solidFill>
                <a:srgbClr val="000000"/>
              </a:solidFill>
              <a:latin typeface="Roboto Bold"/>
              <a:ea typeface="Roboto Bold"/>
              <a:cs typeface="Roboto Bold"/>
              <a:sym typeface="Roboto Bold"/>
            </a:endParaRPr>
          </a:p>
        </p:txBody>
      </p:sp>
      <p:sp>
        <p:nvSpPr>
          <p:cNvPr id="5" name="TextBox 5"/>
          <p:cNvSpPr txBox="1"/>
          <p:nvPr/>
        </p:nvSpPr>
        <p:spPr>
          <a:xfrm>
            <a:off x="1137367" y="7296785"/>
            <a:ext cx="16121933" cy="29902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Confusion Matrix: Nhiều nhầm lẫn (221/316 Bacterialblight, 88/288 Blast, 260/320 Brownspot, 187/261 Tungro).</a:t>
            </a:r>
          </a:p>
          <a:p>
            <a:pPr marL="734059" lvl="1" indent="-367030" algn="l">
              <a:lnSpc>
                <a:spcPts val="4759"/>
              </a:lnSpc>
              <a:buFont typeface="Arial"/>
              <a:buChar char="•"/>
            </a:pPr>
            <a:r>
              <a:rPr lang="en-US" sz="3399">
                <a:solidFill>
                  <a:srgbClr val="000000"/>
                </a:solidFill>
                <a:latin typeface="Roboto"/>
                <a:ea typeface="Roboto"/>
                <a:cs typeface="Roboto"/>
                <a:sym typeface="Roboto"/>
              </a:rPr>
              <a:t>Accuracy: ~0.55 sau 20 epochs. Độ chính xác không cao</a:t>
            </a:r>
          </a:p>
          <a:p>
            <a:pPr marL="734059" lvl="1" indent="-367030" algn="l">
              <a:lnSpc>
                <a:spcPts val="4759"/>
              </a:lnSpc>
              <a:buFont typeface="Arial"/>
              <a:buChar char="•"/>
            </a:pPr>
            <a:r>
              <a:rPr lang="en-US" sz="3399">
                <a:solidFill>
                  <a:srgbClr val="000000"/>
                </a:solidFill>
                <a:latin typeface="Roboto"/>
                <a:ea typeface="Roboto"/>
                <a:cs typeface="Roboto"/>
                <a:sym typeface="Roboto"/>
              </a:rPr>
              <a:t>Loss: ~1.05, giảm từ ~1.35, nhầm lẫn nhiều </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7750" y="10810"/>
            <a:ext cx="14731142" cy="1236345"/>
          </a:xfrm>
          <a:prstGeom prst="rect">
            <a:avLst/>
          </a:prstGeom>
        </p:spPr>
        <p:txBody>
          <a:bodyPr lIns="0" tIns="0" rIns="0" bIns="0" rtlCol="0" anchor="t">
            <a:spAutoFit/>
          </a:bodyPr>
          <a:lstStyle/>
          <a:p>
            <a:pPr algn="l">
              <a:lnSpc>
                <a:spcPts val="10080"/>
              </a:lnSpc>
            </a:pPr>
            <a:r>
              <a:rPr lang="en-US" sz="7200" b="1">
                <a:solidFill>
                  <a:srgbClr val="000000"/>
                </a:solidFill>
                <a:latin typeface="Roboto Bold"/>
                <a:ea typeface="Roboto Bold"/>
                <a:cs typeface="Roboto Bold"/>
                <a:sym typeface="Roboto Bold"/>
              </a:rPr>
              <a:t>Kết luận</a:t>
            </a:r>
          </a:p>
        </p:txBody>
      </p:sp>
      <p:sp>
        <p:nvSpPr>
          <p:cNvPr id="3" name="TextBox 3"/>
          <p:cNvSpPr txBox="1"/>
          <p:nvPr/>
        </p:nvSpPr>
        <p:spPr>
          <a:xfrm>
            <a:off x="326714" y="1170955"/>
            <a:ext cx="16932586" cy="89909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Bài 1:</a:t>
            </a:r>
          </a:p>
          <a:p>
            <a:pPr marL="1468119" lvl="2" indent="-489373" algn="l">
              <a:lnSpc>
                <a:spcPts val="4759"/>
              </a:lnSpc>
              <a:buFont typeface="Arial"/>
              <a:buChar char="⚬"/>
            </a:pPr>
            <a:r>
              <a:rPr lang="en-US" sz="3399">
                <a:solidFill>
                  <a:srgbClr val="000000"/>
                </a:solidFill>
                <a:latin typeface="Roboto"/>
                <a:ea typeface="Roboto"/>
                <a:cs typeface="Roboto"/>
                <a:sym typeface="Roboto"/>
              </a:rPr>
              <a:t>Mô hình YOLOv8 được xây dựng và huấn luyện thành công trên bộ dữ liệu 180 ảnh lá, đạt hiệu suất chấp nhận được với mAP50-95 khoảng 0.55-0.60.</a:t>
            </a:r>
          </a:p>
          <a:p>
            <a:pPr marL="1468119" lvl="2" indent="-489373" algn="l">
              <a:lnSpc>
                <a:spcPts val="4759"/>
              </a:lnSpc>
              <a:buFont typeface="Arial"/>
              <a:buChar char="⚬"/>
            </a:pPr>
            <a:r>
              <a:rPr lang="en-US" sz="3399">
                <a:solidFill>
                  <a:srgbClr val="000000"/>
                </a:solidFill>
                <a:latin typeface="Roboto"/>
                <a:ea typeface="Roboto"/>
                <a:cs typeface="Roboto"/>
                <a:sym typeface="Roboto"/>
              </a:rPr>
              <a:t>Ma trận nhầm lẫn và biểu đồ huấn luyện cho thấy mô hình có khả năng phân đoạn lá tốt, nhưng cần cải thiện để giảm nhầm lẫn với nền và tăng độ chính xác ở ngưỡng IoU cao.</a:t>
            </a:r>
          </a:p>
          <a:p>
            <a:pPr marL="734059" lvl="1" indent="-367030" algn="l">
              <a:lnSpc>
                <a:spcPts val="4759"/>
              </a:lnSpc>
              <a:buFont typeface="Arial"/>
              <a:buChar char="•"/>
            </a:pPr>
            <a:r>
              <a:rPr lang="en-US" sz="3399">
                <a:solidFill>
                  <a:srgbClr val="000000"/>
                </a:solidFill>
                <a:latin typeface="Roboto"/>
                <a:ea typeface="Roboto"/>
                <a:cs typeface="Roboto"/>
                <a:sym typeface="Roboto"/>
              </a:rPr>
              <a:t>Bài 2</a:t>
            </a:r>
          </a:p>
          <a:p>
            <a:pPr marL="1468119" lvl="2" indent="-489373" algn="l">
              <a:lnSpc>
                <a:spcPts val="4759"/>
              </a:lnSpc>
              <a:buFont typeface="Arial"/>
              <a:buChar char="⚬"/>
            </a:pPr>
            <a:r>
              <a:rPr lang="en-US" sz="3399">
                <a:solidFill>
                  <a:srgbClr val="000000"/>
                </a:solidFill>
                <a:latin typeface="Roboto"/>
                <a:ea typeface="Roboto"/>
                <a:cs typeface="Roboto"/>
                <a:sym typeface="Roboto"/>
              </a:rPr>
              <a:t>MobileNetV2: Mô hình đạt hiệu suất cao nhất, với khả năng học tốt các đặc trưng của lá lúa. Ta sẽ chọn mô hình này.</a:t>
            </a:r>
          </a:p>
          <a:p>
            <a:pPr marL="1468119" lvl="2" indent="-489373" algn="l">
              <a:lnSpc>
                <a:spcPts val="4759"/>
              </a:lnSpc>
              <a:buFont typeface="Arial"/>
              <a:buChar char="⚬"/>
            </a:pPr>
            <a:r>
              <a:rPr lang="en-US" sz="3399">
                <a:solidFill>
                  <a:srgbClr val="000000"/>
                </a:solidFill>
                <a:latin typeface="Roboto"/>
                <a:ea typeface="Roboto"/>
                <a:cs typeface="Roboto"/>
                <a:sym typeface="Roboto"/>
              </a:rPr>
              <a:t> EfficientNetB0: Dù confusion matrix cho kết quả hoàn hảo, accuracy và loss bất thường (0.27 và 1.38) cho thấy có thể có lỗi trong quá trình huấn luyện. Mô hình cần điều chỉnh (tăng epochs, giảm learning rate).</a:t>
            </a:r>
          </a:p>
          <a:p>
            <a:pPr marL="1468119" lvl="2" indent="-489373" algn="l">
              <a:lnSpc>
                <a:spcPts val="4759"/>
              </a:lnSpc>
              <a:buFont typeface="Arial"/>
              <a:buChar char="⚬"/>
            </a:pPr>
            <a:r>
              <a:rPr lang="en-US" sz="3399">
                <a:solidFill>
                  <a:srgbClr val="000000"/>
                </a:solidFill>
                <a:latin typeface="Roboto"/>
                <a:ea typeface="Roboto"/>
                <a:cs typeface="Roboto"/>
                <a:sym typeface="Roboto"/>
              </a:rPr>
              <a:t>• ResNet50: Mô hình có hiệu suất thấp nhất, với accuracy chỉ 0.55 và nhiều nhầm lẫn. Điều này có thể do cấu hình huấn luyện chưa tối ưu, cần fine-tuning thêm.</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7750" y="20335"/>
            <a:ext cx="8592480" cy="1104265"/>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Nguồn tham khảo</a:t>
            </a:r>
          </a:p>
        </p:txBody>
      </p:sp>
      <p:sp>
        <p:nvSpPr>
          <p:cNvPr id="3" name="TextBox 3"/>
          <p:cNvSpPr txBox="1"/>
          <p:nvPr/>
        </p:nvSpPr>
        <p:spPr>
          <a:xfrm>
            <a:off x="1028700" y="2067628"/>
            <a:ext cx="12988608" cy="24472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Times New Roman"/>
                <a:ea typeface="Times New Roman"/>
                <a:cs typeface="Times New Roman"/>
                <a:sym typeface="Times New Roman"/>
              </a:rPr>
              <a:t>https://colab.research.google.com/github/roboflow-ai/notebooks/blob/main/notebooks/train-yolov8-instance-segmentation-on-custom-dataset.ipynb</a:t>
            </a:r>
          </a:p>
          <a:p>
            <a:pPr marL="734059" lvl="1" indent="-367030" algn="l">
              <a:lnSpc>
                <a:spcPts val="4759"/>
              </a:lnSpc>
              <a:buFont typeface="Arial"/>
              <a:buChar char="•"/>
            </a:pPr>
            <a:r>
              <a:rPr lang="en-US" sz="3399">
                <a:solidFill>
                  <a:srgbClr val="000000"/>
                </a:solidFill>
                <a:latin typeface="Times New Roman"/>
                <a:ea typeface="Times New Roman"/>
                <a:cs typeface="Times New Roman"/>
                <a:sym typeface="Times New Roman"/>
              </a:rPr>
              <a:t>Grok, ChatGPT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27273" y="2693774"/>
            <a:ext cx="8497574" cy="5109166"/>
          </a:xfrm>
          <a:custGeom>
            <a:avLst/>
            <a:gdLst/>
            <a:ahLst/>
            <a:cxnLst/>
            <a:rect l="l" t="t" r="r" b="b"/>
            <a:pathLst>
              <a:path w="8497574" h="5109166">
                <a:moveTo>
                  <a:pt x="0" y="0"/>
                </a:moveTo>
                <a:lnTo>
                  <a:pt x="8497573" y="0"/>
                </a:lnTo>
                <a:lnTo>
                  <a:pt x="8497573" y="5109166"/>
                </a:lnTo>
                <a:lnTo>
                  <a:pt x="0" y="5109166"/>
                </a:lnTo>
                <a:lnTo>
                  <a:pt x="0" y="0"/>
                </a:lnTo>
                <a:close/>
              </a:path>
            </a:pathLst>
          </a:custGeom>
          <a:blipFill>
            <a:blip r:embed="rId2"/>
            <a:stretch>
              <a:fillRect/>
            </a:stretch>
          </a:blipFill>
          <a:ln w="38100" cap="sq">
            <a:solidFill>
              <a:srgbClr val="000000"/>
            </a:solidFill>
            <a:prstDash val="solid"/>
            <a:miter/>
          </a:ln>
        </p:spPr>
        <p:txBody>
          <a:bodyPr/>
          <a:lstStyle/>
          <a:p>
            <a:endParaRPr lang="en-US"/>
          </a:p>
        </p:txBody>
      </p:sp>
      <p:sp>
        <p:nvSpPr>
          <p:cNvPr id="3" name="TextBox 3"/>
          <p:cNvSpPr txBox="1"/>
          <p:nvPr/>
        </p:nvSpPr>
        <p:spPr>
          <a:xfrm>
            <a:off x="287750" y="20335"/>
            <a:ext cx="13388310" cy="1104265"/>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Bài 1: Phân vùng cải bó xôi</a:t>
            </a:r>
          </a:p>
        </p:txBody>
      </p:sp>
      <p:sp>
        <p:nvSpPr>
          <p:cNvPr id="4" name="TextBox 4"/>
          <p:cNvSpPr txBox="1"/>
          <p:nvPr/>
        </p:nvSpPr>
        <p:spPr>
          <a:xfrm>
            <a:off x="0" y="1538512"/>
            <a:ext cx="9144000" cy="77908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Tên bộ dữ liệu: Subset 1, chia làm 3 folder X2, X11, Xb</a:t>
            </a:r>
          </a:p>
          <a:p>
            <a:pPr marL="734059" lvl="1" indent="-367030" algn="l">
              <a:lnSpc>
                <a:spcPts val="4759"/>
              </a:lnSpc>
              <a:buFont typeface="Arial"/>
              <a:buChar char="•"/>
            </a:pPr>
            <a:r>
              <a:rPr lang="en-US" sz="3399">
                <a:solidFill>
                  <a:srgbClr val="000000"/>
                </a:solidFill>
                <a:latin typeface="Roboto"/>
                <a:ea typeface="Roboto"/>
                <a:cs typeface="Roboto"/>
                <a:sym typeface="Roboto"/>
              </a:rPr>
              <a:t>Tên các ảnh được chuẩn hóa theo tên file (trong folder X2 các ảnh có tên theo mẫu: 1.X2.1.1.22.09012025) (gồm các thông tin như tên folder, ngày chụp,…</a:t>
            </a:r>
          </a:p>
          <a:p>
            <a:pPr marL="734059" lvl="1" indent="-367030" algn="l">
              <a:lnSpc>
                <a:spcPts val="4759"/>
              </a:lnSpc>
              <a:buFont typeface="Arial"/>
              <a:buChar char="•"/>
            </a:pPr>
            <a:r>
              <a:rPr lang="en-US" sz="3399">
                <a:solidFill>
                  <a:srgbClr val="000000"/>
                </a:solidFill>
                <a:latin typeface="Roboto"/>
                <a:ea typeface="Roboto"/>
                <a:cs typeface="Roboto"/>
                <a:sym typeface="Roboto"/>
              </a:rPr>
              <a:t>Bộ dữ liệu gồm 180 ảnh màu (RGB) của các lá cây, được chụp dưới các góc khác nhau và những cây khác nhau, trong các giai đoạn phát triển khác nhau</a:t>
            </a:r>
          </a:p>
          <a:p>
            <a:pPr marL="734059" lvl="1" indent="-367030" algn="l">
              <a:lnSpc>
                <a:spcPts val="4759"/>
              </a:lnSpc>
              <a:buFont typeface="Arial"/>
              <a:buChar char="•"/>
            </a:pPr>
            <a:r>
              <a:rPr lang="en-US" sz="3399">
                <a:solidFill>
                  <a:srgbClr val="000000"/>
                </a:solidFill>
                <a:latin typeface="Roboto"/>
                <a:ea typeface="Roboto"/>
                <a:cs typeface="Roboto"/>
                <a:sym typeface="Roboto"/>
              </a:rPr>
              <a:t>Định dạng ảnh: .jpg</a:t>
            </a:r>
          </a:p>
          <a:p>
            <a:pPr marL="734059" lvl="1" indent="-367030" algn="l">
              <a:lnSpc>
                <a:spcPts val="4759"/>
              </a:lnSpc>
              <a:buFont typeface="Arial"/>
              <a:buChar char="•"/>
            </a:pPr>
            <a:r>
              <a:rPr lang="en-US" sz="3399">
                <a:solidFill>
                  <a:srgbClr val="000000"/>
                </a:solidFill>
                <a:latin typeface="Roboto"/>
                <a:ea typeface="Roboto"/>
                <a:cs typeface="Roboto"/>
                <a:sym typeface="Roboto"/>
              </a:rPr>
              <a:t>Độ phân giải ảnh: 1920x2560</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7750" y="20335"/>
            <a:ext cx="13388310" cy="1104265"/>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Label dữ liệu bằng Cvat</a:t>
            </a:r>
          </a:p>
        </p:txBody>
      </p:sp>
      <p:sp>
        <p:nvSpPr>
          <p:cNvPr id="3" name="Freeform 3"/>
          <p:cNvSpPr/>
          <p:nvPr/>
        </p:nvSpPr>
        <p:spPr>
          <a:xfrm>
            <a:off x="10395775" y="639142"/>
            <a:ext cx="6863525" cy="8850852"/>
          </a:xfrm>
          <a:custGeom>
            <a:avLst/>
            <a:gdLst/>
            <a:ahLst/>
            <a:cxnLst/>
            <a:rect l="l" t="t" r="r" b="b"/>
            <a:pathLst>
              <a:path w="6863525" h="8850852">
                <a:moveTo>
                  <a:pt x="0" y="0"/>
                </a:moveTo>
                <a:lnTo>
                  <a:pt x="6863525" y="0"/>
                </a:lnTo>
                <a:lnTo>
                  <a:pt x="6863525" y="8850852"/>
                </a:lnTo>
                <a:lnTo>
                  <a:pt x="0" y="8850852"/>
                </a:lnTo>
                <a:lnTo>
                  <a:pt x="0" y="0"/>
                </a:lnTo>
                <a:close/>
              </a:path>
            </a:pathLst>
          </a:custGeom>
          <a:blipFill>
            <a:blip r:embed="rId2"/>
            <a:stretch>
              <a:fillRect l="-15086"/>
            </a:stretch>
          </a:blipFill>
        </p:spPr>
        <p:txBody>
          <a:bodyPr/>
          <a:lstStyle/>
          <a:p>
            <a:endParaRPr lang="en-US"/>
          </a:p>
        </p:txBody>
      </p:sp>
      <p:sp>
        <p:nvSpPr>
          <p:cNvPr id="4" name="TextBox 4"/>
          <p:cNvSpPr txBox="1"/>
          <p:nvPr/>
        </p:nvSpPr>
        <p:spPr>
          <a:xfrm>
            <a:off x="287750" y="2353803"/>
            <a:ext cx="9144000" cy="5990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Các công cụ chính được sử dụng</a:t>
            </a:r>
          </a:p>
          <a:p>
            <a:pPr marL="1468119" lvl="2" indent="-489373" algn="l">
              <a:lnSpc>
                <a:spcPts val="4759"/>
              </a:lnSpc>
              <a:buFont typeface="Arial"/>
              <a:buChar char="⚬"/>
            </a:pPr>
            <a:r>
              <a:rPr lang="en-US" sz="3399">
                <a:solidFill>
                  <a:srgbClr val="000000"/>
                </a:solidFill>
                <a:latin typeface="Roboto"/>
                <a:ea typeface="Roboto"/>
                <a:cs typeface="Roboto"/>
                <a:sym typeface="Roboto"/>
              </a:rPr>
              <a:t>Polygon tool</a:t>
            </a:r>
          </a:p>
          <a:p>
            <a:pPr marL="1468119" lvl="2" indent="-489373" algn="l">
              <a:lnSpc>
                <a:spcPts val="4759"/>
              </a:lnSpc>
              <a:buFont typeface="Arial"/>
              <a:buChar char="⚬"/>
            </a:pPr>
            <a:r>
              <a:rPr lang="en-US" sz="3399">
                <a:solidFill>
                  <a:srgbClr val="000000"/>
                </a:solidFill>
                <a:latin typeface="Roboto"/>
                <a:ea typeface="Roboto"/>
                <a:cs typeface="Roboto"/>
                <a:sym typeface="Roboto"/>
              </a:rPr>
              <a:t>AI tool</a:t>
            </a:r>
          </a:p>
          <a:p>
            <a:pPr marL="734059" lvl="1" indent="-367030" algn="l">
              <a:lnSpc>
                <a:spcPts val="4759"/>
              </a:lnSpc>
              <a:buFont typeface="Arial"/>
              <a:buChar char="•"/>
            </a:pPr>
            <a:r>
              <a:rPr lang="en-US" sz="3399">
                <a:solidFill>
                  <a:srgbClr val="000000"/>
                </a:solidFill>
                <a:latin typeface="Roboto"/>
                <a:ea typeface="Roboto"/>
                <a:cs typeface="Roboto"/>
                <a:sym typeface="Roboto"/>
              </a:rPr>
              <a:t>Lớp: leaf, có thuộc tính: Plant_id</a:t>
            </a:r>
          </a:p>
          <a:p>
            <a:pPr marL="734059" lvl="1" indent="-367030" algn="l">
              <a:lnSpc>
                <a:spcPts val="4759"/>
              </a:lnSpc>
              <a:buFont typeface="Arial"/>
              <a:buChar char="•"/>
            </a:pPr>
            <a:r>
              <a:rPr lang="en-US" sz="3399">
                <a:solidFill>
                  <a:srgbClr val="000000"/>
                </a:solidFill>
                <a:latin typeface="Roboto"/>
                <a:ea typeface="Roboto"/>
                <a:cs typeface="Roboto"/>
                <a:sym typeface="Roboto"/>
              </a:rPr>
              <a:t>Các lá được coi là cùng 1 cây sẽ có cùng chung Plant_id</a:t>
            </a:r>
          </a:p>
          <a:p>
            <a:pPr marL="734059" lvl="1" indent="-367030" algn="l">
              <a:lnSpc>
                <a:spcPts val="4759"/>
              </a:lnSpc>
              <a:buFont typeface="Arial"/>
              <a:buChar char="•"/>
            </a:pPr>
            <a:r>
              <a:rPr lang="en-US" sz="3399">
                <a:solidFill>
                  <a:srgbClr val="000000"/>
                </a:solidFill>
                <a:latin typeface="Roboto"/>
                <a:ea typeface="Roboto"/>
                <a:cs typeface="Roboto"/>
                <a:sym typeface="Roboto"/>
              </a:rPr>
              <a:t>Kết quả label dữ liệu</a:t>
            </a:r>
          </a:p>
          <a:p>
            <a:pPr marL="1468119" lvl="2" indent="-489373" algn="l">
              <a:lnSpc>
                <a:spcPts val="4759"/>
              </a:lnSpc>
              <a:buFont typeface="Arial"/>
              <a:buChar char="⚬"/>
            </a:pPr>
            <a:r>
              <a:rPr lang="en-US" sz="3399">
                <a:solidFill>
                  <a:srgbClr val="000000"/>
                </a:solidFill>
                <a:latin typeface="Roboto"/>
                <a:ea typeface="Roboto"/>
                <a:cs typeface="Roboto"/>
                <a:sym typeface="Roboto"/>
              </a:rPr>
              <a:t>Plant_id: 726</a:t>
            </a:r>
          </a:p>
          <a:p>
            <a:pPr marL="1468119" lvl="2" indent="-489373" algn="l">
              <a:lnSpc>
                <a:spcPts val="4759"/>
              </a:lnSpc>
              <a:buFont typeface="Arial"/>
              <a:buChar char="⚬"/>
            </a:pPr>
            <a:r>
              <a:rPr lang="en-US" sz="3399">
                <a:solidFill>
                  <a:srgbClr val="000000"/>
                </a:solidFill>
                <a:latin typeface="Roboto"/>
                <a:ea typeface="Roboto"/>
                <a:cs typeface="Roboto"/>
                <a:sym typeface="Roboto"/>
              </a:rPr>
              <a:t>Kết quả có thể không được hoàn hảo</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68629" y="1690154"/>
            <a:ext cx="14659408" cy="5130793"/>
          </a:xfrm>
          <a:custGeom>
            <a:avLst/>
            <a:gdLst/>
            <a:ahLst/>
            <a:cxnLst/>
            <a:rect l="l" t="t" r="r" b="b"/>
            <a:pathLst>
              <a:path w="14659408" h="5130793">
                <a:moveTo>
                  <a:pt x="0" y="0"/>
                </a:moveTo>
                <a:lnTo>
                  <a:pt x="14659409" y="0"/>
                </a:lnTo>
                <a:lnTo>
                  <a:pt x="14659409" y="5130793"/>
                </a:lnTo>
                <a:lnTo>
                  <a:pt x="0" y="5130793"/>
                </a:lnTo>
                <a:lnTo>
                  <a:pt x="0" y="0"/>
                </a:lnTo>
                <a:close/>
              </a:path>
            </a:pathLst>
          </a:custGeom>
          <a:blipFill>
            <a:blip r:embed="rId2"/>
            <a:stretch>
              <a:fillRect/>
            </a:stretch>
          </a:blipFill>
          <a:ln w="38100" cap="sq">
            <a:solidFill>
              <a:srgbClr val="000000"/>
            </a:solidFill>
            <a:prstDash val="solid"/>
            <a:miter/>
          </a:ln>
        </p:spPr>
        <p:txBody>
          <a:bodyPr/>
          <a:lstStyle/>
          <a:p>
            <a:endParaRPr lang="en-US"/>
          </a:p>
        </p:txBody>
      </p:sp>
      <p:sp>
        <p:nvSpPr>
          <p:cNvPr id="3" name="TextBox 3"/>
          <p:cNvSpPr txBox="1"/>
          <p:nvPr/>
        </p:nvSpPr>
        <p:spPr>
          <a:xfrm>
            <a:off x="287750" y="20335"/>
            <a:ext cx="17272932" cy="1104265"/>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Upload ảnh và annotations lên Roboflow</a:t>
            </a:r>
          </a:p>
        </p:txBody>
      </p:sp>
      <p:sp>
        <p:nvSpPr>
          <p:cNvPr id="4" name="TextBox 4"/>
          <p:cNvSpPr txBox="1"/>
          <p:nvPr/>
        </p:nvSpPr>
        <p:spPr>
          <a:xfrm>
            <a:off x="1438749" y="7468235"/>
            <a:ext cx="16121933" cy="23901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Sau khi xuất file JSON dataset từ Cvat, ta upload ảnh và annotation (file JSON) vào roboflow</a:t>
            </a:r>
          </a:p>
          <a:p>
            <a:pPr marL="734059" lvl="1" indent="-367030" algn="l">
              <a:lnSpc>
                <a:spcPts val="4759"/>
              </a:lnSpc>
              <a:buFont typeface="Arial"/>
              <a:buChar char="•"/>
            </a:pPr>
            <a:r>
              <a:rPr lang="en-US" sz="3399">
                <a:solidFill>
                  <a:srgbClr val="000000"/>
                </a:solidFill>
                <a:latin typeface="Roboto"/>
                <a:ea typeface="Roboto"/>
                <a:cs typeface="Roboto"/>
                <a:sym typeface="Roboto"/>
              </a:rPr>
              <a:t>Roboflow có nhiều chức năng cải thiện ảnh và có thể train luôn trên đó</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095" y="1540607"/>
            <a:ext cx="8556121" cy="5775382"/>
          </a:xfrm>
          <a:custGeom>
            <a:avLst/>
            <a:gdLst/>
            <a:ahLst/>
            <a:cxnLst/>
            <a:rect l="l" t="t" r="r" b="b"/>
            <a:pathLst>
              <a:path w="8556121" h="5775382">
                <a:moveTo>
                  <a:pt x="0" y="0"/>
                </a:moveTo>
                <a:lnTo>
                  <a:pt x="8556121" y="0"/>
                </a:lnTo>
                <a:lnTo>
                  <a:pt x="8556121" y="5775382"/>
                </a:lnTo>
                <a:lnTo>
                  <a:pt x="0" y="5775382"/>
                </a:lnTo>
                <a:lnTo>
                  <a:pt x="0" y="0"/>
                </a:lnTo>
                <a:close/>
              </a:path>
            </a:pathLst>
          </a:custGeom>
          <a:blipFill>
            <a:blip r:embed="rId2"/>
            <a:stretch>
              <a:fillRect/>
            </a:stretch>
          </a:blipFill>
          <a:ln w="38100" cap="sq">
            <a:solidFill>
              <a:srgbClr val="000000"/>
            </a:solidFill>
            <a:prstDash val="solid"/>
            <a:miter/>
          </a:ln>
        </p:spPr>
        <p:txBody>
          <a:bodyPr/>
          <a:lstStyle/>
          <a:p>
            <a:endParaRPr lang="en-US"/>
          </a:p>
        </p:txBody>
      </p:sp>
      <p:sp>
        <p:nvSpPr>
          <p:cNvPr id="3" name="Freeform 3"/>
          <p:cNvSpPr/>
          <p:nvPr/>
        </p:nvSpPr>
        <p:spPr>
          <a:xfrm>
            <a:off x="9583856" y="639142"/>
            <a:ext cx="7976826" cy="6750389"/>
          </a:xfrm>
          <a:custGeom>
            <a:avLst/>
            <a:gdLst/>
            <a:ahLst/>
            <a:cxnLst/>
            <a:rect l="l" t="t" r="r" b="b"/>
            <a:pathLst>
              <a:path w="7976826" h="6750389">
                <a:moveTo>
                  <a:pt x="0" y="0"/>
                </a:moveTo>
                <a:lnTo>
                  <a:pt x="7976826" y="0"/>
                </a:lnTo>
                <a:lnTo>
                  <a:pt x="7976826" y="6750389"/>
                </a:lnTo>
                <a:lnTo>
                  <a:pt x="0" y="6750389"/>
                </a:lnTo>
                <a:lnTo>
                  <a:pt x="0" y="0"/>
                </a:lnTo>
                <a:close/>
              </a:path>
            </a:pathLst>
          </a:custGeom>
          <a:blipFill>
            <a:blip r:embed="rId3"/>
            <a:stretch>
              <a:fillRect/>
            </a:stretch>
          </a:blipFill>
          <a:ln w="38100" cap="sq">
            <a:solidFill>
              <a:srgbClr val="000000"/>
            </a:solidFill>
            <a:prstDash val="solid"/>
            <a:miter/>
          </a:ln>
        </p:spPr>
        <p:txBody>
          <a:bodyPr/>
          <a:lstStyle/>
          <a:p>
            <a:endParaRPr lang="en-US"/>
          </a:p>
        </p:txBody>
      </p:sp>
      <p:sp>
        <p:nvSpPr>
          <p:cNvPr id="4" name="TextBox 4"/>
          <p:cNvSpPr txBox="1"/>
          <p:nvPr/>
        </p:nvSpPr>
        <p:spPr>
          <a:xfrm>
            <a:off x="287750" y="20335"/>
            <a:ext cx="17272932" cy="1104265"/>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Tiền xử lý</a:t>
            </a:r>
          </a:p>
        </p:txBody>
      </p:sp>
      <p:sp>
        <p:nvSpPr>
          <p:cNvPr id="5" name="TextBox 5"/>
          <p:cNvSpPr txBox="1"/>
          <p:nvPr/>
        </p:nvSpPr>
        <p:spPr>
          <a:xfrm>
            <a:off x="1028700" y="7588131"/>
            <a:ext cx="16121933" cy="23901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Tạo các tập Train, Valid và Test</a:t>
            </a:r>
          </a:p>
          <a:p>
            <a:pPr marL="734059" lvl="1" indent="-367030" algn="l">
              <a:lnSpc>
                <a:spcPts val="4759"/>
              </a:lnSpc>
              <a:buFont typeface="Arial"/>
              <a:buChar char="•"/>
            </a:pPr>
            <a:r>
              <a:rPr lang="en-US" sz="3399">
                <a:solidFill>
                  <a:srgbClr val="000000"/>
                </a:solidFill>
                <a:latin typeface="Roboto"/>
                <a:ea typeface="Roboto"/>
                <a:cs typeface="Roboto"/>
                <a:sym typeface="Roboto"/>
              </a:rPr>
              <a:t>Tiền xử lý gồm: tự động xoay ảnh, thay đổi kích cỡ (640x640), tự động chỉnh độ tương phản: tăng khả năng nhận biết với nền</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02382" y="639142"/>
            <a:ext cx="9258300" cy="9258300"/>
          </a:xfrm>
          <a:custGeom>
            <a:avLst/>
            <a:gdLst/>
            <a:ahLst/>
            <a:cxnLst/>
            <a:rect l="l" t="t" r="r" b="b"/>
            <a:pathLst>
              <a:path w="9258300" h="9258300">
                <a:moveTo>
                  <a:pt x="0" y="0"/>
                </a:moveTo>
                <a:lnTo>
                  <a:pt x="9258300" y="0"/>
                </a:lnTo>
                <a:lnTo>
                  <a:pt x="9258300" y="9258300"/>
                </a:lnTo>
                <a:lnTo>
                  <a:pt x="0" y="9258300"/>
                </a:lnTo>
                <a:lnTo>
                  <a:pt x="0" y="0"/>
                </a:lnTo>
                <a:close/>
              </a:path>
            </a:pathLst>
          </a:custGeom>
          <a:blipFill>
            <a:blip r:embed="rId2"/>
            <a:stretch>
              <a:fillRect/>
            </a:stretch>
          </a:blipFill>
          <a:ln w="38100" cap="sq">
            <a:solidFill>
              <a:srgbClr val="000000"/>
            </a:solidFill>
            <a:prstDash val="solid"/>
            <a:miter/>
          </a:ln>
        </p:spPr>
        <p:txBody>
          <a:bodyPr/>
          <a:lstStyle/>
          <a:p>
            <a:endParaRPr lang="en-US"/>
          </a:p>
        </p:txBody>
      </p:sp>
      <p:sp>
        <p:nvSpPr>
          <p:cNvPr id="3" name="TextBox 3"/>
          <p:cNvSpPr txBox="1"/>
          <p:nvPr/>
        </p:nvSpPr>
        <p:spPr>
          <a:xfrm>
            <a:off x="287750" y="20335"/>
            <a:ext cx="17272932" cy="1104265"/>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Kết quả huấn luyện</a:t>
            </a:r>
          </a:p>
        </p:txBody>
      </p:sp>
      <p:sp>
        <p:nvSpPr>
          <p:cNvPr id="4" name="TextBox 4"/>
          <p:cNvSpPr txBox="1"/>
          <p:nvPr/>
        </p:nvSpPr>
        <p:spPr>
          <a:xfrm>
            <a:off x="499590" y="3435047"/>
            <a:ext cx="7225668" cy="3648435"/>
          </a:xfrm>
          <a:prstGeom prst="rect">
            <a:avLst/>
          </a:prstGeom>
        </p:spPr>
        <p:txBody>
          <a:bodyPr lIns="0" tIns="0" rIns="0" bIns="0" rtlCol="0" anchor="t">
            <a:spAutoFit/>
          </a:bodyPr>
          <a:lstStyle/>
          <a:p>
            <a:pPr marL="734059" lvl="1" indent="-367030" algn="l">
              <a:lnSpc>
                <a:spcPts val="4759"/>
              </a:lnSpc>
              <a:buFont typeface="Arial"/>
              <a:buChar char="•"/>
            </a:pPr>
            <a:r>
              <a:rPr lang="en-US" sz="3399" dirty="0" err="1">
                <a:solidFill>
                  <a:srgbClr val="000000"/>
                </a:solidFill>
                <a:latin typeface="Roboto"/>
                <a:ea typeface="Roboto"/>
                <a:cs typeface="Roboto"/>
                <a:sym typeface="Roboto"/>
              </a:rPr>
              <a:t>Mô</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hình</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được</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sử</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dụng</a:t>
            </a:r>
            <a:r>
              <a:rPr lang="en-US" sz="3399" dirty="0">
                <a:solidFill>
                  <a:srgbClr val="000000"/>
                </a:solidFill>
                <a:latin typeface="Roboto"/>
                <a:ea typeface="Roboto"/>
                <a:cs typeface="Roboto"/>
                <a:sym typeface="Roboto"/>
              </a:rPr>
              <a:t>: YOLOv8</a:t>
            </a:r>
          </a:p>
          <a:p>
            <a:pPr marL="734059" lvl="1" indent="-367030" algn="l">
              <a:lnSpc>
                <a:spcPts val="4759"/>
              </a:lnSpc>
              <a:buFont typeface="Arial"/>
              <a:buChar char="•"/>
            </a:pPr>
            <a:r>
              <a:rPr lang="en-US" sz="3399" dirty="0" err="1">
                <a:solidFill>
                  <a:srgbClr val="000000"/>
                </a:solidFill>
                <a:latin typeface="Roboto"/>
                <a:ea typeface="Roboto"/>
                <a:cs typeface="Roboto"/>
                <a:sym typeface="Roboto"/>
              </a:rPr>
              <a:t>Tối</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ưu</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hóa</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Áp</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dụng</a:t>
            </a:r>
            <a:r>
              <a:rPr lang="en-US" sz="3399" dirty="0">
                <a:solidFill>
                  <a:srgbClr val="000000"/>
                </a:solidFill>
                <a:latin typeface="Roboto"/>
                <a:ea typeface="Roboto"/>
                <a:cs typeface="Roboto"/>
                <a:sym typeface="Roboto"/>
              </a:rPr>
              <a:t> augmentation </a:t>
            </a:r>
            <a:r>
              <a:rPr lang="en-US" sz="3399" dirty="0" err="1">
                <a:solidFill>
                  <a:srgbClr val="000000"/>
                </a:solidFill>
                <a:latin typeface="Roboto"/>
                <a:ea typeface="Roboto"/>
                <a:cs typeface="Roboto"/>
                <a:sym typeface="Roboto"/>
              </a:rPr>
              <a:t>mặc</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định</a:t>
            </a:r>
            <a:endParaRPr lang="en-US" sz="3399" dirty="0">
              <a:solidFill>
                <a:srgbClr val="000000"/>
              </a:solidFill>
              <a:latin typeface="Roboto"/>
              <a:ea typeface="Roboto"/>
              <a:cs typeface="Roboto"/>
              <a:sym typeface="Roboto"/>
            </a:endParaRPr>
          </a:p>
          <a:p>
            <a:pPr marL="734059" lvl="1" indent="-367030" algn="l">
              <a:lnSpc>
                <a:spcPts val="4759"/>
              </a:lnSpc>
              <a:buFont typeface="Arial"/>
              <a:buChar char="•"/>
            </a:pPr>
            <a:r>
              <a:rPr lang="en-US" sz="3399" dirty="0" err="1">
                <a:solidFill>
                  <a:srgbClr val="000000"/>
                </a:solidFill>
                <a:latin typeface="Roboto"/>
                <a:ea typeface="Roboto"/>
                <a:cs typeface="Roboto"/>
                <a:sym typeface="Roboto"/>
              </a:rPr>
              <a:t>Huấn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luyện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trong</a:t>
            </a:r>
            <a:r>
              <a:rPr lang="en-US" sz="3399" dirty="0">
                <a:solidFill>
                  <a:srgbClr val="000000"/>
                </a:solidFill>
                <a:latin typeface="Roboto"/>
                <a:ea typeface="Roboto"/>
                <a:cs typeface="Roboto"/>
                <a:sym typeface="Roboto"/>
              </a:rPr>
              <a:t> 20 epochs</a:t>
            </a:r>
          </a:p>
          <a:p>
            <a:pPr marL="734059" lvl="1" indent="-367030" algn="l">
              <a:lnSpc>
                <a:spcPts val="4759"/>
              </a:lnSpc>
              <a:buFont typeface="Arial"/>
              <a:buChar char="•"/>
            </a:pPr>
            <a:r>
              <a:rPr lang="en-US" sz="3399" dirty="0" err="1">
                <a:solidFill>
                  <a:srgbClr val="000000"/>
                </a:solidFill>
                <a:latin typeface="Roboto"/>
                <a:ea typeface="Roboto"/>
                <a:cs typeface="Roboto"/>
                <a:sym typeface="Roboto"/>
              </a:rPr>
              <a:t>Kích</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cỡ</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ảnh</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là</a:t>
            </a:r>
            <a:r>
              <a:rPr lang="en-US" sz="3399" dirty="0">
                <a:solidFill>
                  <a:srgbClr val="000000"/>
                </a:solidFill>
                <a:latin typeface="Roboto"/>
                <a:ea typeface="Roboto"/>
                <a:cs typeface="Roboto"/>
                <a:sym typeface="Roboto"/>
              </a:rPr>
              <a:t> 640x640</a:t>
            </a:r>
          </a:p>
          <a:p>
            <a:pPr algn="ctr">
              <a:lnSpc>
                <a:spcPts val="4759"/>
              </a:lnSpc>
            </a:pPr>
            <a:endParaRPr lang="en-US" sz="3399" dirty="0">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85541" y="1873935"/>
            <a:ext cx="8190014" cy="7000699"/>
          </a:xfrm>
          <a:custGeom>
            <a:avLst/>
            <a:gdLst/>
            <a:ahLst/>
            <a:cxnLst/>
            <a:rect l="l" t="t" r="r" b="b"/>
            <a:pathLst>
              <a:path w="8190014" h="7000699">
                <a:moveTo>
                  <a:pt x="0" y="0"/>
                </a:moveTo>
                <a:lnTo>
                  <a:pt x="8190014" y="0"/>
                </a:lnTo>
                <a:lnTo>
                  <a:pt x="8190014" y="7000699"/>
                </a:lnTo>
                <a:lnTo>
                  <a:pt x="0" y="7000699"/>
                </a:lnTo>
                <a:lnTo>
                  <a:pt x="0" y="0"/>
                </a:lnTo>
                <a:close/>
              </a:path>
            </a:pathLst>
          </a:custGeom>
          <a:blipFill>
            <a:blip r:embed="rId2"/>
            <a:stretch>
              <a:fillRect l="-7602" r="-6369"/>
            </a:stretch>
          </a:blipFill>
          <a:ln w="38100" cap="sq">
            <a:solidFill>
              <a:srgbClr val="000000"/>
            </a:solidFill>
            <a:prstDash val="solid"/>
            <a:miter/>
          </a:ln>
        </p:spPr>
        <p:txBody>
          <a:bodyPr/>
          <a:lstStyle/>
          <a:p>
            <a:endParaRPr lang="en-US"/>
          </a:p>
        </p:txBody>
      </p:sp>
      <p:sp>
        <p:nvSpPr>
          <p:cNvPr id="3" name="TextBox 3"/>
          <p:cNvSpPr txBox="1"/>
          <p:nvPr/>
        </p:nvSpPr>
        <p:spPr>
          <a:xfrm>
            <a:off x="402623" y="-75565"/>
            <a:ext cx="17272932" cy="1104265"/>
          </a:xfrm>
          <a:prstGeom prst="rect">
            <a:avLst/>
          </a:prstGeom>
        </p:spPr>
        <p:txBody>
          <a:bodyPr lIns="0" tIns="0" rIns="0" bIns="0" rtlCol="0" anchor="t">
            <a:spAutoFit/>
          </a:bodyPr>
          <a:lstStyle/>
          <a:p>
            <a:pPr algn="l">
              <a:lnSpc>
                <a:spcPts val="8959"/>
              </a:lnSpc>
            </a:pPr>
            <a:r>
              <a:rPr lang="en-US" sz="6399" b="1">
                <a:solidFill>
                  <a:srgbClr val="000000"/>
                </a:solidFill>
                <a:latin typeface="Roboto Bold"/>
                <a:ea typeface="Roboto Bold"/>
                <a:cs typeface="Roboto Bold"/>
                <a:sym typeface="Roboto Bold"/>
              </a:rPr>
              <a:t>Kết quả huấn luyện</a:t>
            </a:r>
          </a:p>
        </p:txBody>
      </p:sp>
      <p:sp>
        <p:nvSpPr>
          <p:cNvPr id="4" name="TextBox 4"/>
          <p:cNvSpPr txBox="1"/>
          <p:nvPr/>
        </p:nvSpPr>
        <p:spPr>
          <a:xfrm>
            <a:off x="326714" y="1296035"/>
            <a:ext cx="9158827" cy="9188413"/>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000000"/>
                </a:solidFill>
                <a:latin typeface="Roboto"/>
                <a:ea typeface="Roboto"/>
                <a:cs typeface="Roboto"/>
                <a:sym typeface="Roboto"/>
              </a:rPr>
              <a:t>Ma </a:t>
            </a:r>
            <a:r>
              <a:rPr lang="en-US" sz="3399" dirty="0" err="1">
                <a:solidFill>
                  <a:srgbClr val="000000"/>
                </a:solidFill>
                <a:latin typeface="Roboto"/>
                <a:ea typeface="Roboto"/>
                <a:cs typeface="Roboto"/>
                <a:sym typeface="Roboto"/>
              </a:rPr>
              <a:t>trận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nhầm</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lẫn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cho</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thấy</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hiệu</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suất</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phân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loại</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giữa</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hai</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lớp</a:t>
            </a:r>
            <a:r>
              <a:rPr lang="en-US" sz="3399" dirty="0">
                <a:solidFill>
                  <a:srgbClr val="000000"/>
                </a:solidFill>
                <a:latin typeface="Roboto"/>
                <a:ea typeface="Roboto"/>
                <a:cs typeface="Roboto"/>
                <a:sym typeface="Roboto"/>
              </a:rPr>
              <a:t>: "leaf" (</a:t>
            </a:r>
            <a:r>
              <a:rPr lang="en-US" sz="3399" dirty="0" err="1">
                <a:solidFill>
                  <a:srgbClr val="000000"/>
                </a:solidFill>
                <a:latin typeface="Roboto"/>
                <a:ea typeface="Roboto"/>
                <a:cs typeface="Roboto"/>
                <a:sym typeface="Roboto"/>
              </a:rPr>
              <a:t>lá</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và</a:t>
            </a:r>
            <a:r>
              <a:rPr lang="en-US" sz="3399" dirty="0">
                <a:solidFill>
                  <a:srgbClr val="000000"/>
                </a:solidFill>
                <a:latin typeface="Roboto"/>
                <a:ea typeface="Roboto"/>
                <a:cs typeface="Roboto"/>
                <a:sym typeface="Roboto"/>
              </a:rPr>
              <a:t> "background" (</a:t>
            </a:r>
            <a:r>
              <a:rPr lang="en-US" sz="3399" dirty="0" err="1">
                <a:solidFill>
                  <a:srgbClr val="000000"/>
                </a:solidFill>
                <a:latin typeface="Roboto"/>
                <a:ea typeface="Roboto"/>
                <a:cs typeface="Roboto"/>
                <a:sym typeface="Roboto"/>
              </a:rPr>
              <a:t>nền</a:t>
            </a:r>
            <a:r>
              <a:rPr lang="en-US" sz="3399" dirty="0">
                <a:solidFill>
                  <a:srgbClr val="000000"/>
                </a:solidFill>
                <a:latin typeface="Roboto"/>
                <a:ea typeface="Roboto"/>
                <a:cs typeface="Roboto"/>
                <a:sym typeface="Roboto"/>
              </a:rPr>
              <a:t>).</a:t>
            </a:r>
          </a:p>
          <a:p>
            <a:pPr marL="734059" lvl="1" indent="-367030" algn="l">
              <a:lnSpc>
                <a:spcPts val="4759"/>
              </a:lnSpc>
              <a:buFont typeface="Arial"/>
              <a:buChar char="•"/>
            </a:pPr>
            <a:r>
              <a:rPr lang="en-US" sz="3399" dirty="0">
                <a:solidFill>
                  <a:srgbClr val="000000"/>
                </a:solidFill>
                <a:latin typeface="Roboto"/>
                <a:ea typeface="Roboto"/>
                <a:cs typeface="Roboto"/>
                <a:sym typeface="Roboto"/>
              </a:rPr>
              <a:t>True Positive (TP) - "leaf" </a:t>
            </a:r>
            <a:r>
              <a:rPr lang="en-US" sz="3399" dirty="0" err="1">
                <a:solidFill>
                  <a:srgbClr val="000000"/>
                </a:solidFill>
                <a:latin typeface="Roboto"/>
                <a:ea typeface="Roboto"/>
                <a:cs typeface="Roboto"/>
                <a:sym typeface="Roboto"/>
              </a:rPr>
              <a:t>dự</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đoán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đúng</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là</a:t>
            </a:r>
            <a:r>
              <a:rPr lang="en-US" sz="3399" dirty="0">
                <a:solidFill>
                  <a:srgbClr val="000000"/>
                </a:solidFill>
                <a:latin typeface="Roboto"/>
                <a:ea typeface="Roboto"/>
                <a:cs typeface="Roboto"/>
                <a:sym typeface="Roboto"/>
              </a:rPr>
              <a:t> "leaf": 767.</a:t>
            </a:r>
          </a:p>
          <a:p>
            <a:pPr marL="734059" lvl="1" indent="-367030" algn="l">
              <a:lnSpc>
                <a:spcPts val="4759"/>
              </a:lnSpc>
              <a:buFont typeface="Arial"/>
              <a:buChar char="•"/>
            </a:pPr>
            <a:r>
              <a:rPr lang="en-US" sz="3399" dirty="0">
                <a:solidFill>
                  <a:srgbClr val="000000"/>
                </a:solidFill>
                <a:latin typeface="Roboto"/>
                <a:ea typeface="Roboto"/>
                <a:cs typeface="Roboto"/>
                <a:sym typeface="Roboto"/>
              </a:rPr>
              <a:t>False Positive (FP) - "background" </a:t>
            </a:r>
            <a:r>
              <a:rPr lang="en-US" sz="3399" dirty="0" err="1">
                <a:solidFill>
                  <a:srgbClr val="000000"/>
                </a:solidFill>
                <a:latin typeface="Roboto"/>
                <a:ea typeface="Roboto"/>
                <a:cs typeface="Roboto"/>
                <a:sym typeface="Roboto"/>
              </a:rPr>
              <a:t>dự</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đoán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nhầm</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là</a:t>
            </a:r>
            <a:r>
              <a:rPr lang="en-US" sz="3399" dirty="0">
                <a:solidFill>
                  <a:srgbClr val="000000"/>
                </a:solidFill>
                <a:latin typeface="Roboto"/>
                <a:ea typeface="Roboto"/>
                <a:cs typeface="Roboto"/>
                <a:sym typeface="Roboto"/>
              </a:rPr>
              <a:t> "leaf": 328.</a:t>
            </a:r>
          </a:p>
          <a:p>
            <a:pPr marL="734059" lvl="1" indent="-367030" algn="l">
              <a:lnSpc>
                <a:spcPts val="4759"/>
              </a:lnSpc>
              <a:buFont typeface="Arial"/>
              <a:buChar char="•"/>
            </a:pPr>
            <a:r>
              <a:rPr lang="en-US" sz="3399" dirty="0">
                <a:solidFill>
                  <a:srgbClr val="000000"/>
                </a:solidFill>
                <a:latin typeface="Roboto"/>
                <a:ea typeface="Roboto"/>
                <a:cs typeface="Roboto"/>
                <a:sym typeface="Roboto"/>
              </a:rPr>
              <a:t>True Negative (TN) - "background" </a:t>
            </a:r>
            <a:r>
              <a:rPr lang="en-US" sz="3399" dirty="0" err="1">
                <a:solidFill>
                  <a:srgbClr val="000000"/>
                </a:solidFill>
                <a:latin typeface="Roboto"/>
                <a:ea typeface="Roboto"/>
                <a:cs typeface="Roboto"/>
                <a:sym typeface="Roboto"/>
              </a:rPr>
              <a:t>dự</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đoán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đúng</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là</a:t>
            </a:r>
            <a:r>
              <a:rPr lang="en-US" sz="3399" dirty="0">
                <a:solidFill>
                  <a:srgbClr val="000000"/>
                </a:solidFill>
                <a:latin typeface="Roboto"/>
                <a:ea typeface="Roboto"/>
                <a:cs typeface="Roboto"/>
                <a:sym typeface="Roboto"/>
              </a:rPr>
              <a:t> "background": 114.</a:t>
            </a:r>
          </a:p>
          <a:p>
            <a:pPr marL="734059" lvl="1" indent="-367030" algn="l">
              <a:lnSpc>
                <a:spcPts val="4759"/>
              </a:lnSpc>
              <a:buFont typeface="Arial"/>
              <a:buChar char="•"/>
            </a:pPr>
            <a:r>
              <a:rPr lang="en-US" sz="3399" dirty="0">
                <a:solidFill>
                  <a:srgbClr val="000000"/>
                </a:solidFill>
                <a:latin typeface="Roboto"/>
                <a:ea typeface="Roboto"/>
                <a:cs typeface="Roboto"/>
                <a:sym typeface="Roboto"/>
              </a:rPr>
              <a:t>False Negative (FN) - "leaf" </a:t>
            </a:r>
            <a:r>
              <a:rPr lang="en-US" sz="3399" dirty="0" err="1">
                <a:solidFill>
                  <a:srgbClr val="000000"/>
                </a:solidFill>
                <a:latin typeface="Roboto"/>
                <a:ea typeface="Roboto"/>
                <a:cs typeface="Roboto"/>
                <a:sym typeface="Roboto"/>
              </a:rPr>
              <a:t>dự</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đoán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nhầm</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là</a:t>
            </a:r>
            <a:r>
              <a:rPr lang="en-US" sz="3399" dirty="0">
                <a:solidFill>
                  <a:srgbClr val="000000"/>
                </a:solidFill>
                <a:latin typeface="Roboto"/>
                <a:ea typeface="Roboto"/>
                <a:cs typeface="Roboto"/>
                <a:sym typeface="Roboto"/>
              </a:rPr>
              <a:t> "background": </a:t>
            </a:r>
            <a:r>
              <a:rPr lang="en-US" sz="3399" dirty="0" err="1">
                <a:solidFill>
                  <a:srgbClr val="000000"/>
                </a:solidFill>
                <a:latin typeface="Roboto"/>
                <a:ea typeface="Roboto"/>
                <a:cs typeface="Roboto"/>
                <a:sym typeface="Roboto"/>
              </a:rPr>
              <a:t>còn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lại</a:t>
            </a:r>
            <a:endParaRPr lang="en-US" sz="3399" dirty="0">
              <a:solidFill>
                <a:srgbClr val="000000"/>
              </a:solidFill>
              <a:latin typeface="Roboto"/>
              <a:ea typeface="Roboto"/>
              <a:cs typeface="Roboto"/>
              <a:sym typeface="Roboto"/>
            </a:endParaRPr>
          </a:p>
          <a:p>
            <a:pPr marL="734059" lvl="1" indent="-367030" algn="l">
              <a:lnSpc>
                <a:spcPts val="4759"/>
              </a:lnSpc>
              <a:buFont typeface="Arial"/>
              <a:buChar char="•"/>
            </a:pPr>
            <a:r>
              <a:rPr lang="en-US" sz="3399" dirty="0" err="1">
                <a:solidFill>
                  <a:srgbClr val="000000"/>
                </a:solidFill>
                <a:latin typeface="Roboto"/>
                <a:ea typeface="Roboto"/>
                <a:cs typeface="Roboto"/>
                <a:sym typeface="Roboto"/>
              </a:rPr>
              <a:t>Mô</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hình</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dự</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đoán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lớp</a:t>
            </a:r>
            <a:r>
              <a:rPr lang="en-US" sz="3399" dirty="0">
                <a:solidFill>
                  <a:srgbClr val="000000"/>
                </a:solidFill>
                <a:latin typeface="Roboto"/>
                <a:ea typeface="Roboto"/>
                <a:cs typeface="Roboto"/>
                <a:sym typeface="Roboto"/>
              </a:rPr>
              <a:t> "leaf" </a:t>
            </a:r>
            <a:r>
              <a:rPr lang="en-US" sz="3399" dirty="0" err="1">
                <a:solidFill>
                  <a:srgbClr val="000000"/>
                </a:solidFill>
                <a:latin typeface="Roboto"/>
                <a:ea typeface="Roboto"/>
                <a:cs typeface="Roboto"/>
                <a:sym typeface="Roboto"/>
              </a:rPr>
              <a:t>khá</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chính</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xác</a:t>
            </a:r>
            <a:r>
              <a:rPr lang="en-US" sz="3399" dirty="0">
                <a:solidFill>
                  <a:srgbClr val="000000"/>
                </a:solidFill>
                <a:latin typeface="Roboto"/>
                <a:ea typeface="Roboto"/>
                <a:cs typeface="Roboto"/>
                <a:sym typeface="Roboto"/>
              </a:rPr>
              <a:t> (767 TP), </a:t>
            </a:r>
            <a:r>
              <a:rPr lang="en-US" sz="3399" dirty="0" err="1">
                <a:solidFill>
                  <a:srgbClr val="000000"/>
                </a:solidFill>
                <a:latin typeface="Roboto"/>
                <a:ea typeface="Roboto"/>
                <a:cs typeface="Roboto"/>
                <a:sym typeface="Roboto"/>
              </a:rPr>
              <a:t>nhưng</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có</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một</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số</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lỗi</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cho</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thấy</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nhầm</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lẫn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giữa</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nền</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và</a:t>
            </a:r>
            <a:r>
              <a:rPr lang="en-US" sz="3399" dirty="0">
                <a:solidFill>
                  <a:srgbClr val="000000"/>
                </a:solidFill>
                <a:latin typeface="Roboto"/>
                <a:ea typeface="Roboto"/>
                <a:cs typeface="Roboto"/>
                <a:sym typeface="Roboto"/>
              </a:rPr>
              <a:t> </a:t>
            </a:r>
            <a:r>
              <a:rPr lang="en-US" sz="3399" dirty="0" err="1">
                <a:solidFill>
                  <a:srgbClr val="000000"/>
                </a:solidFill>
                <a:latin typeface="Roboto"/>
                <a:ea typeface="Roboto"/>
                <a:cs typeface="Roboto"/>
                <a:sym typeface="Roboto"/>
              </a:rPr>
              <a:t>lá</a:t>
            </a:r>
            <a:endParaRPr lang="en-US" sz="3399" dirty="0">
              <a:solidFill>
                <a:srgbClr val="000000"/>
              </a:solidFill>
              <a:latin typeface="Roboto"/>
              <a:ea typeface="Roboto"/>
              <a:cs typeface="Roboto"/>
              <a:sym typeface="Roboto"/>
            </a:endParaRPr>
          </a:p>
          <a:p>
            <a:pPr algn="ctr">
              <a:lnSpc>
                <a:spcPts val="4759"/>
              </a:lnSpc>
            </a:pPr>
            <a:endParaRPr lang="en-US" sz="3399" dirty="0">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3331" y="1292471"/>
            <a:ext cx="17581338" cy="5867772"/>
          </a:xfrm>
          <a:custGeom>
            <a:avLst/>
            <a:gdLst/>
            <a:ahLst/>
            <a:cxnLst/>
            <a:rect l="l" t="t" r="r" b="b"/>
            <a:pathLst>
              <a:path w="17581338" h="5867772">
                <a:moveTo>
                  <a:pt x="0" y="0"/>
                </a:moveTo>
                <a:lnTo>
                  <a:pt x="17581338" y="0"/>
                </a:lnTo>
                <a:lnTo>
                  <a:pt x="17581338" y="5867771"/>
                </a:lnTo>
                <a:lnTo>
                  <a:pt x="0" y="5867771"/>
                </a:lnTo>
                <a:lnTo>
                  <a:pt x="0" y="0"/>
                </a:lnTo>
                <a:close/>
              </a:path>
            </a:pathLst>
          </a:custGeom>
          <a:blipFill>
            <a:blip r:embed="rId2"/>
            <a:stretch>
              <a:fillRect/>
            </a:stretch>
          </a:blipFill>
          <a:ln w="38100" cap="sq">
            <a:solidFill>
              <a:srgbClr val="000000"/>
            </a:solidFill>
            <a:prstDash val="solid"/>
            <a:miter/>
          </a:ln>
        </p:spPr>
        <p:txBody>
          <a:bodyPr/>
          <a:lstStyle/>
          <a:p>
            <a:endParaRPr lang="en-US"/>
          </a:p>
        </p:txBody>
      </p:sp>
      <p:sp>
        <p:nvSpPr>
          <p:cNvPr id="3" name="TextBox 3"/>
          <p:cNvSpPr txBox="1"/>
          <p:nvPr/>
        </p:nvSpPr>
        <p:spPr>
          <a:xfrm>
            <a:off x="287750" y="48910"/>
            <a:ext cx="17272932" cy="1678305"/>
          </a:xfrm>
          <a:prstGeom prst="rect">
            <a:avLst/>
          </a:prstGeom>
        </p:spPr>
        <p:txBody>
          <a:bodyPr lIns="0" tIns="0" rIns="0" bIns="0" rtlCol="0" anchor="t">
            <a:spAutoFit/>
          </a:bodyPr>
          <a:lstStyle/>
          <a:p>
            <a:pPr algn="l">
              <a:lnSpc>
                <a:spcPts val="6719"/>
              </a:lnSpc>
            </a:pPr>
            <a:r>
              <a:rPr lang="en-US" sz="4800" b="1">
                <a:solidFill>
                  <a:srgbClr val="000000"/>
                </a:solidFill>
                <a:latin typeface="Roboto Bold"/>
                <a:ea typeface="Roboto Bold"/>
                <a:cs typeface="Roboto Bold"/>
                <a:sym typeface="Roboto Bold"/>
              </a:rPr>
              <a:t>Kết quả huấn luyện: Loss (Hàm mất mát)</a:t>
            </a:r>
          </a:p>
          <a:p>
            <a:pPr algn="l">
              <a:lnSpc>
                <a:spcPts val="6719"/>
              </a:lnSpc>
            </a:pPr>
            <a:endParaRPr lang="en-US" sz="4800" b="1">
              <a:solidFill>
                <a:srgbClr val="000000"/>
              </a:solidFill>
              <a:latin typeface="Roboto Bold"/>
              <a:ea typeface="Roboto Bold"/>
              <a:cs typeface="Roboto Bold"/>
              <a:sym typeface="Roboto Bold"/>
            </a:endParaRPr>
          </a:p>
        </p:txBody>
      </p:sp>
      <p:sp>
        <p:nvSpPr>
          <p:cNvPr id="4" name="TextBox 4"/>
          <p:cNvSpPr txBox="1"/>
          <p:nvPr/>
        </p:nvSpPr>
        <p:spPr>
          <a:xfrm>
            <a:off x="1083034" y="7512597"/>
            <a:ext cx="16121933" cy="29902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Roboto"/>
                <a:ea typeface="Roboto"/>
                <a:cs typeface="Roboto"/>
                <a:sym typeface="Roboto"/>
              </a:rPr>
              <a:t>train/box_loss, train/seg_loss, train/cls_loss, train/dfl_loss: Giảm dần qua các epoch, cho thấy mô hình hội tụ </a:t>
            </a:r>
          </a:p>
          <a:p>
            <a:pPr marL="734059" lvl="1" indent="-367030" algn="l">
              <a:lnSpc>
                <a:spcPts val="4759"/>
              </a:lnSpc>
              <a:buFont typeface="Arial"/>
              <a:buChar char="•"/>
            </a:pPr>
            <a:r>
              <a:rPr lang="en-US" sz="3399">
                <a:solidFill>
                  <a:srgbClr val="000000"/>
                </a:solidFill>
                <a:latin typeface="Roboto"/>
                <a:ea typeface="Roboto"/>
                <a:cs typeface="Roboto"/>
                <a:sym typeface="Roboto"/>
              </a:rPr>
              <a:t>val/box_loss, val/seg_loss, val/cls_loss, val/dfl_loss: Dao động nhưng ổn định, với giá trị thấp, cho thấy mô hình tổng quát hóa tốt.</a:t>
            </a:r>
          </a:p>
          <a:p>
            <a:pPr algn="ctr">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1350</Words>
  <Application>Microsoft Office PowerPoint</Application>
  <PresentationFormat>Custom</PresentationFormat>
  <Paragraphs>81</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Saira Bold</vt:lpstr>
      <vt:lpstr>Calibri</vt:lpstr>
      <vt:lpstr>Roboto Bold</vt:lpstr>
      <vt:lpstr>Roboto</vt:lpstr>
      <vt:lpstr>Asap Medium</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Vàng nhạt Hồng Chủ nghĩa số Bài thuyết trình đơn giản</dc:title>
  <cp:lastModifiedBy>Phí Vân Long</cp:lastModifiedBy>
  <cp:revision>3</cp:revision>
  <dcterms:created xsi:type="dcterms:W3CDTF">2006-08-16T00:00:00Z</dcterms:created>
  <dcterms:modified xsi:type="dcterms:W3CDTF">2025-06-11T04:21:26Z</dcterms:modified>
  <dc:identifier>DAGpv0AoRcI</dc:identifier>
</cp:coreProperties>
</file>